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80"/>
  </p:notesMasterIdLst>
  <p:handoutMasterIdLst>
    <p:handoutMasterId r:id="rId81"/>
  </p:handoutMasterIdLst>
  <p:sldIdLst>
    <p:sldId id="510" r:id="rId5"/>
    <p:sldId id="256" r:id="rId6"/>
    <p:sldId id="258" r:id="rId7"/>
    <p:sldId id="511" r:id="rId8"/>
    <p:sldId id="425" r:id="rId9"/>
    <p:sldId id="426" r:id="rId10"/>
    <p:sldId id="427" r:id="rId11"/>
    <p:sldId id="428" r:id="rId12"/>
    <p:sldId id="450" r:id="rId13"/>
    <p:sldId id="429" r:id="rId14"/>
    <p:sldId id="451" r:id="rId15"/>
    <p:sldId id="430" r:id="rId16"/>
    <p:sldId id="431" r:id="rId17"/>
    <p:sldId id="452" r:id="rId18"/>
    <p:sldId id="453" r:id="rId19"/>
    <p:sldId id="432" r:id="rId20"/>
    <p:sldId id="433" r:id="rId21"/>
    <p:sldId id="434" r:id="rId22"/>
    <p:sldId id="435" r:id="rId23"/>
    <p:sldId id="512" r:id="rId24"/>
    <p:sldId id="455" r:id="rId25"/>
    <p:sldId id="436" r:id="rId26"/>
    <p:sldId id="456" r:id="rId27"/>
    <p:sldId id="437" r:id="rId28"/>
    <p:sldId id="438" r:id="rId29"/>
    <p:sldId id="439" r:id="rId30"/>
    <p:sldId id="440" r:id="rId31"/>
    <p:sldId id="504" r:id="rId32"/>
    <p:sldId id="505" r:id="rId33"/>
    <p:sldId id="457" r:id="rId34"/>
    <p:sldId id="441" r:id="rId35"/>
    <p:sldId id="442" r:id="rId36"/>
    <p:sldId id="501" r:id="rId37"/>
    <p:sldId id="502" r:id="rId38"/>
    <p:sldId id="503" r:id="rId39"/>
    <p:sldId id="458" r:id="rId40"/>
    <p:sldId id="459" r:id="rId41"/>
    <p:sldId id="443" r:id="rId42"/>
    <p:sldId id="444" r:id="rId43"/>
    <p:sldId id="445" r:id="rId44"/>
    <p:sldId id="446" r:id="rId45"/>
    <p:sldId id="447" r:id="rId46"/>
    <p:sldId id="448" r:id="rId47"/>
    <p:sldId id="449" r:id="rId48"/>
    <p:sldId id="460" r:id="rId49"/>
    <p:sldId id="461" r:id="rId50"/>
    <p:sldId id="462" r:id="rId51"/>
    <p:sldId id="463" r:id="rId52"/>
    <p:sldId id="476" r:id="rId53"/>
    <p:sldId id="464" r:id="rId54"/>
    <p:sldId id="465" r:id="rId55"/>
    <p:sldId id="466" r:id="rId56"/>
    <p:sldId id="467" r:id="rId57"/>
    <p:sldId id="509" r:id="rId58"/>
    <p:sldId id="469" r:id="rId59"/>
    <p:sldId id="470" r:id="rId60"/>
    <p:sldId id="471" r:id="rId61"/>
    <p:sldId id="472" r:id="rId62"/>
    <p:sldId id="473" r:id="rId63"/>
    <p:sldId id="474" r:id="rId64"/>
    <p:sldId id="475" r:id="rId65"/>
    <p:sldId id="508" r:id="rId66"/>
    <p:sldId id="506" r:id="rId67"/>
    <p:sldId id="478" r:id="rId68"/>
    <p:sldId id="507" r:id="rId69"/>
    <p:sldId id="479" r:id="rId70"/>
    <p:sldId id="480" r:id="rId71"/>
    <p:sldId id="481" r:id="rId72"/>
    <p:sldId id="482" r:id="rId73"/>
    <p:sldId id="483" r:id="rId74"/>
    <p:sldId id="484" r:id="rId75"/>
    <p:sldId id="485" r:id="rId76"/>
    <p:sldId id="513" r:id="rId77"/>
    <p:sldId id="486" r:id="rId78"/>
    <p:sldId id="487" r:id="rId7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FF00"/>
    <a:srgbClr val="00FF99"/>
    <a:srgbClr val="000000"/>
    <a:srgbClr val="777777"/>
    <a:srgbClr val="003764"/>
    <a:srgbClr val="003264"/>
    <a:srgbClr val="0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1" autoAdjust="0"/>
    <p:restoredTop sz="94584" autoAdjust="0"/>
  </p:normalViewPr>
  <p:slideViewPr>
    <p:cSldViewPr snapToGrid="0">
      <p:cViewPr varScale="1">
        <p:scale>
          <a:sx n="69" d="100"/>
          <a:sy n="69" d="100"/>
        </p:scale>
        <p:origin x="-39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4" d="100"/>
          <a:sy n="54" d="100"/>
        </p:scale>
        <p:origin x="-1818"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788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9A7D5A1A-094B-40DA-85F9-EB56BD8F0D6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a:spLocks noGrp="1"/>
          </p:cNvSpPr>
          <p:nvPr>
            <p:ph type="sldNum" sz="quarter" idx="5"/>
          </p:nvPr>
        </p:nvSpPr>
        <p:spPr>
          <a:noFill/>
        </p:spPr>
        <p:txBody>
          <a:bodyPr/>
          <a:lstStyle/>
          <a:p>
            <a:fld id="{847CD64F-EB92-4133-8859-EB53BEEF8BCF}" type="slidenum">
              <a:rPr lang="en-US"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t>Slide C-</a:t>
            </a:r>
            <a:fld id="{B78480EE-EC1D-4911-B98D-BEC236669A3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buClr>
                <a:srgbClr val="FFFF00"/>
              </a:buClr>
              <a:defRPr/>
            </a:lvl1pPr>
            <a:lvl2pPr>
              <a:buClr>
                <a:srgbClr val="FFFF00"/>
              </a:buClr>
              <a:buFont typeface="Times New Roman" pitchFamily="18" charset="0"/>
              <a:buChar char="–"/>
              <a:defRPr/>
            </a:lvl2pPr>
          </a:lstStyle>
          <a:p>
            <a:pPr lvl="0"/>
            <a:r>
              <a:rPr lang="en-US" dirty="0" smtClean="0"/>
              <a:t>Click to edit Master text styles</a:t>
            </a:r>
          </a:p>
          <a:p>
            <a:pPr lvl="1"/>
            <a:r>
              <a:rPr lang="en-US" dirty="0" smtClean="0"/>
              <a:t> Second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t>Slide C-</a:t>
            </a:r>
            <a:fld id="{B3B4AC7A-E54D-4AD1-B163-C82E171597F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123825"/>
            <a:ext cx="1911350" cy="565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66825" y="123825"/>
            <a:ext cx="5584825" cy="5657850"/>
          </a:xfrm>
        </p:spPr>
        <p:txBody>
          <a:bodyPr vert="eaVert"/>
          <a:lstStyle>
            <a:lvl1pPr>
              <a:buClr>
                <a:srgbClr val="FFFF00"/>
              </a:buClr>
              <a:defRPr/>
            </a:lvl1pPr>
            <a:lvl2pPr>
              <a:buClr>
                <a:srgbClr val="FFFF00"/>
              </a:buClr>
              <a:buFont typeface="Times New Roman" pitchFamily="18" charset="0"/>
              <a:buChar char="–"/>
              <a:defRPr/>
            </a:lvl2pPr>
            <a:lvl3pPr>
              <a:buNone/>
              <a:defRPr/>
            </a:lvl3pPr>
          </a:lstStyle>
          <a:p>
            <a:pPr lvl="0"/>
            <a:r>
              <a:rPr lang="en-US" dirty="0" smtClean="0"/>
              <a:t>Click to edit Master text styles</a:t>
            </a:r>
          </a:p>
          <a:p>
            <a:pPr lvl="1"/>
            <a:r>
              <a:rPr lang="en-US" dirty="0" smtClean="0"/>
              <a:t> Second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t>Slide C-</a:t>
            </a:r>
            <a:fld id="{1F6D47C3-9EAD-45C4-A17A-876914D007A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123825"/>
            <a:ext cx="6858000" cy="1143000"/>
          </a:xfrm>
        </p:spPr>
        <p:txBody>
          <a:bodyPr/>
          <a:lstStyle>
            <a:lvl1pPr>
              <a:defRPr cap="all" baseline="0"/>
            </a:lvl1pPr>
          </a:lstStyle>
          <a:p>
            <a:r>
              <a:rPr lang="en-US" smtClean="0"/>
              <a:t>Click to edit Master title style</a:t>
            </a:r>
            <a:endParaRPr lang="en-US"/>
          </a:p>
        </p:txBody>
      </p:sp>
      <p:sp>
        <p:nvSpPr>
          <p:cNvPr id="3" name="Text Placeholder 2"/>
          <p:cNvSpPr>
            <a:spLocks noGrp="1"/>
          </p:cNvSpPr>
          <p:nvPr>
            <p:ph type="body" sz="half" idx="1"/>
          </p:nvPr>
        </p:nvSpPr>
        <p:spPr>
          <a:xfrm>
            <a:off x="1266825" y="1666875"/>
            <a:ext cx="3648075" cy="4114800"/>
          </a:xfrm>
        </p:spPr>
        <p:txBody>
          <a:bodyPr/>
          <a:lstStyle>
            <a:lvl2pPr>
              <a:buFont typeface="Times New Roman" pitchFamily="18" charset="0"/>
              <a:buChar char="–"/>
              <a:defRPr/>
            </a:lvl2pPr>
          </a:lstStyle>
          <a:p>
            <a:pPr lvl="0"/>
            <a:r>
              <a:rPr lang="en-US" dirty="0" smtClean="0"/>
              <a:t>Click to edit Master text styles</a:t>
            </a:r>
          </a:p>
          <a:p>
            <a:pPr lvl="1"/>
            <a:r>
              <a:rPr lang="en-US" dirty="0" smtClean="0"/>
              <a:t> Second level</a:t>
            </a:r>
          </a:p>
        </p:txBody>
      </p:sp>
      <p:sp>
        <p:nvSpPr>
          <p:cNvPr id="4" name="Content Placeholder 3"/>
          <p:cNvSpPr>
            <a:spLocks noGrp="1"/>
          </p:cNvSpPr>
          <p:nvPr>
            <p:ph sz="half" idx="2"/>
          </p:nvPr>
        </p:nvSpPr>
        <p:spPr>
          <a:xfrm>
            <a:off x="5067300" y="1666875"/>
            <a:ext cx="3648075" cy="4114800"/>
          </a:xfrm>
        </p:spPr>
        <p:txBody>
          <a:bodyPr/>
          <a:lstStyle>
            <a:lvl2pPr>
              <a:buFont typeface="Times New Roman" pitchFamily="18" charset="0"/>
              <a:buChar char="–"/>
              <a:defRPr/>
            </a:lvl2pPr>
          </a:lstStyle>
          <a:p>
            <a:pPr lvl="0"/>
            <a:r>
              <a:rPr lang="en-US" dirty="0" smtClean="0"/>
              <a:t>Click to edit Master text styles</a:t>
            </a:r>
          </a:p>
          <a:p>
            <a:pPr lvl="1"/>
            <a:r>
              <a:rPr lang="en-US" dirty="0" smtClean="0"/>
              <a:t> Second level</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t>Slide C-</a:t>
            </a:r>
            <a:fld id="{3BFA2542-ACD8-433B-9DDB-030A2088722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66825" y="123825"/>
            <a:ext cx="7648575" cy="5657850"/>
          </a:xfrm>
        </p:spPr>
        <p:txBody>
          <a:bodyPr/>
          <a:lstStyle>
            <a:lvl1pPr>
              <a:buClr>
                <a:srgbClr val="FFFF00"/>
              </a:buClr>
              <a:defRPr/>
            </a:lvl1pPr>
            <a:lvl2pPr>
              <a:buClr>
                <a:srgbClr val="FFFF00"/>
              </a:buClr>
              <a:buFont typeface="Times New Roman" pitchFamily="18" charset="0"/>
              <a:buChar char="–"/>
              <a:defRPr/>
            </a:lvl2pPr>
          </a:lstStyle>
          <a:p>
            <a:pPr lvl="0"/>
            <a:r>
              <a:rPr lang="en-US" dirty="0" smtClean="0"/>
              <a:t>Click to edit Master text styles</a:t>
            </a:r>
          </a:p>
          <a:p>
            <a:pPr lvl="1"/>
            <a:r>
              <a:rPr lang="en-US" dirty="0" smtClean="0"/>
              <a:t> Second level</a:t>
            </a:r>
          </a:p>
        </p:txBody>
      </p:sp>
      <p:sp>
        <p:nvSpPr>
          <p:cNvPr id="3" name="Rectangle 6"/>
          <p:cNvSpPr>
            <a:spLocks noGrp="1" noChangeArrowheads="1"/>
          </p:cNvSpPr>
          <p:nvPr>
            <p:ph type="sldNum" sz="quarter" idx="10"/>
          </p:nvPr>
        </p:nvSpPr>
        <p:spPr>
          <a:ln/>
        </p:spPr>
        <p:txBody>
          <a:bodyPr/>
          <a:lstStyle>
            <a:lvl1pPr>
              <a:defRPr/>
            </a:lvl1pPr>
          </a:lstStyle>
          <a:p>
            <a:pPr>
              <a:defRPr/>
            </a:pPr>
            <a:r>
              <a:rPr lang="en-US"/>
              <a:t>Slide C-</a:t>
            </a:r>
            <a:fld id="{6FF247E9-3AEE-4721-9F3C-DF85FDD0CE4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FFFF00"/>
              </a:buClr>
              <a:defRPr sz="2800" b="1">
                <a:effectLst>
                  <a:outerShdw blurRad="38100" dist="38100" dir="2700000" algn="tl">
                    <a:srgbClr val="000000">
                      <a:alpha val="43137"/>
                    </a:srgbClr>
                  </a:outerShdw>
                </a:effectLst>
              </a:defRPr>
            </a:lvl1pPr>
            <a:lvl2pPr>
              <a:buClr>
                <a:srgbClr val="FFFF00"/>
              </a:buClr>
              <a:buFont typeface="Times New Roman" pitchFamily="18" charset="0"/>
              <a:buChar char="–"/>
              <a:defRPr sz="2800" b="1" baseline="0">
                <a:effectLst>
                  <a:outerShdw blurRad="38100" dist="38100" dir="2700000" algn="tl">
                    <a:srgbClr val="000000">
                      <a:alpha val="43137"/>
                    </a:srgbClr>
                  </a:outerShdw>
                </a:effectLst>
              </a:defRPr>
            </a:lvl2pPr>
            <a:lvl3pPr>
              <a:defRPr sz="2800" b="1"/>
            </a:lvl3pPr>
            <a:lvl4pPr>
              <a:defRPr sz="2800" b="1"/>
            </a:lvl4pPr>
            <a:lvl5pPr>
              <a:defRPr sz="2800" b="1"/>
            </a:lvl5pPr>
          </a:lstStyle>
          <a:p>
            <a:pPr lvl="0"/>
            <a:r>
              <a:rPr lang="en-US" dirty="0" smtClean="0"/>
              <a:t>Click to edit Master text styles</a:t>
            </a:r>
          </a:p>
          <a:p>
            <a:pPr lvl="1"/>
            <a:r>
              <a:rPr lang="en-US" dirty="0" smtClean="0"/>
              <a:t> Second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t>Slide C-</a:t>
            </a:r>
            <a:fld id="{C03BE12C-B3E0-4AF4-8692-85C29D71788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t>Slide C-</a:t>
            </a:r>
            <a:fld id="{975F6C3F-2C02-485C-9A63-8543A9FCC6B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en-US" smtClean="0"/>
              <a:t>Click to edit Master title style</a:t>
            </a:r>
            <a:endParaRPr lang="en-US"/>
          </a:p>
        </p:txBody>
      </p:sp>
      <p:sp>
        <p:nvSpPr>
          <p:cNvPr id="3" name="Content Placeholder 2"/>
          <p:cNvSpPr>
            <a:spLocks noGrp="1"/>
          </p:cNvSpPr>
          <p:nvPr>
            <p:ph sz="half" idx="1"/>
          </p:nvPr>
        </p:nvSpPr>
        <p:spPr>
          <a:xfrm>
            <a:off x="1266825" y="1666875"/>
            <a:ext cx="3648075" cy="4114800"/>
          </a:xfrm>
        </p:spPr>
        <p:txBody>
          <a:bodyPr/>
          <a:lstStyle>
            <a:lvl1pPr>
              <a:buClr>
                <a:srgbClr val="FFFF00"/>
              </a:buClr>
              <a:defRPr sz="2800" b="1"/>
            </a:lvl1pPr>
            <a:lvl2pPr>
              <a:buClr>
                <a:srgbClr val="FFFF00"/>
              </a:buClr>
              <a:buFont typeface="Times New Roman" pitchFamily="18" charset="0"/>
              <a:buChar char="–"/>
              <a:defRPr sz="2800" b="1" baseline="0"/>
            </a:lvl2pPr>
            <a:lvl3pPr>
              <a:defRPr sz="2800" b="1"/>
            </a:lvl3pPr>
            <a:lvl4pPr>
              <a:defRPr sz="2800" b="1"/>
            </a:lvl4pPr>
            <a:lvl5pPr>
              <a:defRPr sz="2800" b="1"/>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 Second level</a:t>
            </a:r>
          </a:p>
        </p:txBody>
      </p:sp>
      <p:sp>
        <p:nvSpPr>
          <p:cNvPr id="4" name="Content Placeholder 3"/>
          <p:cNvSpPr>
            <a:spLocks noGrp="1"/>
          </p:cNvSpPr>
          <p:nvPr>
            <p:ph sz="half" idx="2"/>
          </p:nvPr>
        </p:nvSpPr>
        <p:spPr>
          <a:xfrm>
            <a:off x="5067300" y="1666875"/>
            <a:ext cx="3648075" cy="4114800"/>
          </a:xfrm>
        </p:spPr>
        <p:txBody>
          <a:bodyPr/>
          <a:lstStyle>
            <a:lvl1pPr>
              <a:buClr>
                <a:srgbClr val="FFFF00"/>
              </a:buClr>
              <a:defRPr sz="2800" b="1"/>
            </a:lvl1pPr>
            <a:lvl2pPr>
              <a:buClr>
                <a:srgbClr val="FFFF00"/>
              </a:buClr>
              <a:buFont typeface="Times New Roman" pitchFamily="18" charset="0"/>
              <a:buChar char="–"/>
              <a:defRPr sz="2800" b="1" baseline="0"/>
            </a:lvl2pPr>
            <a:lvl3pPr>
              <a:defRPr sz="2800" b="1"/>
            </a:lvl3pPr>
            <a:lvl4pPr>
              <a:defRPr sz="2800" b="1"/>
            </a:lvl4pPr>
            <a:lvl5pPr>
              <a:defRPr sz="2800" b="1"/>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 Second level</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t>Slide C-</a:t>
            </a:r>
            <a:fld id="{39D1E712-FB18-438F-8DBC-29164D8EE5D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cap="all" baseline="0"/>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FFFF00"/>
              </a:buClr>
              <a:defRPr sz="2400"/>
            </a:lvl1pPr>
            <a:lvl2pPr>
              <a:buClr>
                <a:srgbClr val="FFFF00"/>
              </a:buCl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 Second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FFFF00"/>
              </a:buClr>
              <a:defRPr sz="2400"/>
            </a:lvl1pPr>
            <a:lvl2pPr>
              <a:buClr>
                <a:srgbClr val="FFFF00"/>
              </a:buCl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 Second level</a:t>
            </a:r>
          </a:p>
        </p:txBody>
      </p:sp>
      <p:sp>
        <p:nvSpPr>
          <p:cNvPr id="7" name="Rectangle 6"/>
          <p:cNvSpPr>
            <a:spLocks noGrp="1" noChangeArrowheads="1"/>
          </p:cNvSpPr>
          <p:nvPr>
            <p:ph type="sldNum" sz="quarter" idx="10"/>
          </p:nvPr>
        </p:nvSpPr>
        <p:spPr>
          <a:ln/>
        </p:spPr>
        <p:txBody>
          <a:bodyPr/>
          <a:lstStyle>
            <a:lvl1pPr>
              <a:defRPr/>
            </a:lvl1pPr>
          </a:lstStyle>
          <a:p>
            <a:pPr>
              <a:defRPr/>
            </a:pPr>
            <a:r>
              <a:rPr lang="en-US"/>
              <a:t>Slide C-</a:t>
            </a:r>
            <a:fld id="{F487D377-B860-4081-858D-89E01A60576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r>
              <a:rPr lang="en-US"/>
              <a:t>Slide C-</a:t>
            </a:r>
            <a:fld id="{B5083082-2537-4608-9B86-C6A1B410C38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US"/>
              <a:t>Slide C-</a:t>
            </a:r>
            <a:fld id="{C5170D4F-17F3-4E19-A544-84BCF1A7A1B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buClr>
                <a:srgbClr val="FFFF00"/>
              </a:buClr>
              <a:buFont typeface="Times New Roman" pitchFamily="18" charset="0"/>
              <a:buChar char="–"/>
              <a:defRPr sz="2800" baseline="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 Second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t>Slide C-</a:t>
            </a:r>
            <a:fld id="{C47CDE5C-C117-46DA-BEBC-6A9B3F36747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t>Slide C-</a:t>
            </a:r>
            <a:fld id="{9AFD3D02-ECCB-4F89-A3B5-52C62104A66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1266825" y="1666875"/>
            <a:ext cx="74485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 Second level</a:t>
            </a:r>
          </a:p>
        </p:txBody>
      </p:sp>
      <p:sp>
        <p:nvSpPr>
          <p:cNvPr id="1030" name="Rectangle 6"/>
          <p:cNvSpPr>
            <a:spLocks noGrp="1" noChangeArrowheads="1"/>
          </p:cNvSpPr>
          <p:nvPr>
            <p:ph type="sldNum" sz="quarter" idx="4"/>
          </p:nvPr>
        </p:nvSpPr>
        <p:spPr bwMode="auto">
          <a:xfrm>
            <a:off x="6810375" y="616267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FFFFFF"/>
                </a:solidFill>
                <a:effectLst>
                  <a:outerShdw blurRad="38100" dist="38100" dir="2700000" algn="tl">
                    <a:srgbClr val="000000">
                      <a:alpha val="43137"/>
                    </a:srgbClr>
                  </a:outerShdw>
                </a:effectLst>
                <a:latin typeface="+mn-lt"/>
              </a:defRPr>
            </a:lvl1pPr>
          </a:lstStyle>
          <a:p>
            <a:pPr>
              <a:defRPr/>
            </a:pPr>
            <a:r>
              <a:rPr lang="en-US"/>
              <a:t>Slide C-</a:t>
            </a:r>
            <a:fld id="{2324B8D6-49E3-4284-97B8-30788C0FA934}" type="slidenum">
              <a:rPr lang="en-US"/>
              <a:pPr>
                <a:defRPr/>
              </a:pPr>
              <a:t>‹#›</a:t>
            </a:fld>
            <a:endParaRPr lang="en-US" dirty="0"/>
          </a:p>
        </p:txBody>
      </p:sp>
      <p:sp>
        <p:nvSpPr>
          <p:cNvPr id="4100" name="Rectangle 7"/>
          <p:cNvSpPr>
            <a:spLocks noGrp="1" noChangeArrowheads="1"/>
          </p:cNvSpPr>
          <p:nvPr>
            <p:ph type="title"/>
          </p:nvPr>
        </p:nvSpPr>
        <p:spPr bwMode="auto">
          <a:xfrm>
            <a:off x="2057400" y="123825"/>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3600" b="1">
          <a:solidFill>
            <a:srgbClr val="FFFFFF"/>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3600" b="1">
          <a:solidFill>
            <a:srgbClr val="FFFFFF"/>
          </a:solidFill>
          <a:latin typeface="Arial" charset="0"/>
        </a:defRPr>
      </a:lvl2pPr>
      <a:lvl3pPr algn="ctr" rtl="0" eaLnBrk="0" fontAlgn="base" hangingPunct="0">
        <a:spcBef>
          <a:spcPct val="0"/>
        </a:spcBef>
        <a:spcAft>
          <a:spcPct val="0"/>
        </a:spcAft>
        <a:defRPr sz="3600" b="1">
          <a:solidFill>
            <a:srgbClr val="FFFFFF"/>
          </a:solidFill>
          <a:latin typeface="Arial" charset="0"/>
        </a:defRPr>
      </a:lvl3pPr>
      <a:lvl4pPr algn="ctr" rtl="0" eaLnBrk="0" fontAlgn="base" hangingPunct="0">
        <a:spcBef>
          <a:spcPct val="0"/>
        </a:spcBef>
        <a:spcAft>
          <a:spcPct val="0"/>
        </a:spcAft>
        <a:defRPr sz="3600" b="1">
          <a:solidFill>
            <a:srgbClr val="FFFFFF"/>
          </a:solidFill>
          <a:latin typeface="Arial" charset="0"/>
        </a:defRPr>
      </a:lvl4pPr>
      <a:lvl5pPr algn="ctr" rtl="0" eaLnBrk="0" fontAlgn="base" hangingPunct="0">
        <a:spcBef>
          <a:spcPct val="0"/>
        </a:spcBef>
        <a:spcAft>
          <a:spcPct val="0"/>
        </a:spcAft>
        <a:defRPr sz="3600" b="1">
          <a:solidFill>
            <a:srgbClr val="FFFFFF"/>
          </a:solidFill>
          <a:latin typeface="Arial" charset="0"/>
        </a:defRPr>
      </a:lvl5pPr>
      <a:lvl6pPr marL="457200" algn="l" rtl="0" eaLnBrk="0" fontAlgn="base" hangingPunct="0">
        <a:spcBef>
          <a:spcPct val="0"/>
        </a:spcBef>
        <a:spcAft>
          <a:spcPct val="0"/>
        </a:spcAft>
        <a:defRPr sz="3600" b="1">
          <a:solidFill>
            <a:srgbClr val="FFFFFF"/>
          </a:solidFill>
          <a:latin typeface="Arial" charset="0"/>
        </a:defRPr>
      </a:lvl6pPr>
      <a:lvl7pPr marL="914400" algn="l" rtl="0" eaLnBrk="0" fontAlgn="base" hangingPunct="0">
        <a:spcBef>
          <a:spcPct val="0"/>
        </a:spcBef>
        <a:spcAft>
          <a:spcPct val="0"/>
        </a:spcAft>
        <a:defRPr sz="3600" b="1">
          <a:solidFill>
            <a:srgbClr val="FFFFFF"/>
          </a:solidFill>
          <a:latin typeface="Arial" charset="0"/>
        </a:defRPr>
      </a:lvl7pPr>
      <a:lvl8pPr marL="1371600" algn="l" rtl="0" eaLnBrk="0" fontAlgn="base" hangingPunct="0">
        <a:spcBef>
          <a:spcPct val="0"/>
        </a:spcBef>
        <a:spcAft>
          <a:spcPct val="0"/>
        </a:spcAft>
        <a:defRPr sz="3600" b="1">
          <a:solidFill>
            <a:srgbClr val="FFFFFF"/>
          </a:solidFill>
          <a:latin typeface="Arial" charset="0"/>
        </a:defRPr>
      </a:lvl8pPr>
      <a:lvl9pPr marL="1828800" algn="l" rtl="0" eaLnBrk="0" fontAlgn="base" hangingPunct="0">
        <a:spcBef>
          <a:spcPct val="0"/>
        </a:spcBef>
        <a:spcAft>
          <a:spcPct val="0"/>
        </a:spcAft>
        <a:defRPr sz="3600" b="1">
          <a:solidFill>
            <a:srgbClr val="FFFFFF"/>
          </a:solidFill>
          <a:latin typeface="Arial" charset="0"/>
        </a:defRPr>
      </a:lvl9pPr>
    </p:titleStyle>
    <p:bodyStyle>
      <a:lvl1pPr marL="463550" indent="-463550" algn="l" rtl="0" eaLnBrk="0" fontAlgn="base" hangingPunct="0">
        <a:spcBef>
          <a:spcPct val="20000"/>
        </a:spcBef>
        <a:spcAft>
          <a:spcPct val="0"/>
        </a:spcAft>
        <a:buClr>
          <a:srgbClr val="FFFF00"/>
        </a:buClr>
        <a:buFont typeface="Arial" charset="0"/>
        <a:buChar char="•"/>
        <a:defRPr sz="2800" b="1">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63550" indent="-6350" algn="l" rtl="0" eaLnBrk="0" fontAlgn="base" hangingPunct="0">
        <a:spcBef>
          <a:spcPct val="20000"/>
        </a:spcBef>
        <a:spcAft>
          <a:spcPct val="0"/>
        </a:spcAft>
        <a:buClr>
          <a:srgbClr val="FFFF00"/>
        </a:buClr>
        <a:buSzPct val="130000"/>
        <a:buFont typeface="Times New Roman" pitchFamily="18" charset="0"/>
        <a:buChar char="–"/>
        <a:defRPr sz="2800" b="1">
          <a:solidFill>
            <a:srgbClr val="FFFFFF"/>
          </a:solidFill>
          <a:effectLst>
            <a:outerShdw blurRad="38100" dist="38100" dir="2700000" algn="tl">
              <a:srgbClr val="000000">
                <a:alpha val="43137"/>
              </a:srgbClr>
            </a:outerShdw>
          </a:effectLst>
          <a:latin typeface="Times New Roman" pitchFamily="18" charset="0"/>
          <a:cs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cs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03225" y="2222500"/>
            <a:ext cx="8566150" cy="1143000"/>
          </a:xfrm>
        </p:spPr>
        <p:txBody>
          <a:bodyPr/>
          <a:lstStyle/>
          <a:p>
            <a:pPr>
              <a:defRPr/>
            </a:pPr>
            <a:r>
              <a:rPr lang="en-US" cap="none" dirty="0" smtClean="0"/>
              <a:t>LEADERSHIP III FOR FIRE AND EMS:  STRATEGIES FOR </a:t>
            </a:r>
            <a:br>
              <a:rPr lang="en-US" cap="none" dirty="0" smtClean="0"/>
            </a:br>
            <a:r>
              <a:rPr lang="en-US" cap="none" dirty="0" smtClean="0"/>
              <a:t>SUPERVISORY SUCCESS</a:t>
            </a:r>
          </a:p>
        </p:txBody>
      </p:sp>
      <p:sp>
        <p:nvSpPr>
          <p:cNvPr id="4" name="Slide Number Placeholder 3"/>
          <p:cNvSpPr>
            <a:spLocks noGrp="1"/>
          </p:cNvSpPr>
          <p:nvPr>
            <p:ph type="sldNum" sz="quarter" idx="10"/>
          </p:nvPr>
        </p:nvSpPr>
        <p:spPr/>
        <p:txBody>
          <a:bodyPr/>
          <a:lstStyle/>
          <a:p>
            <a:pPr>
              <a:defRPr/>
            </a:pPr>
            <a:r>
              <a:rPr lang="en-US"/>
              <a:t>Slide C-</a:t>
            </a:r>
            <a:fld id="{7BA1D541-68CF-4DBC-89E8-026D02F5C8F0}" type="slidenum">
              <a:rPr lang="en-US"/>
              <a:pPr>
                <a:defRPr/>
              </a:pPr>
              <a:t>1</a:t>
            </a:fld>
            <a:endParaRPr lang="en-US" dirty="0"/>
          </a:p>
        </p:txBody>
      </p:sp>
      <p:sp>
        <p:nvSpPr>
          <p:cNvPr id="5" name="TextBox 4"/>
          <p:cNvSpPr txBox="1"/>
          <p:nvPr/>
        </p:nvSpPr>
        <p:spPr>
          <a:xfrm>
            <a:off x="2030413" y="3994150"/>
            <a:ext cx="5324475" cy="646113"/>
          </a:xfrm>
          <a:prstGeom prst="rect">
            <a:avLst/>
          </a:prstGeom>
          <a:noFill/>
        </p:spPr>
        <p:txBody>
          <a:bodyPr>
            <a:spAutoFit/>
          </a:bodyPr>
          <a:lstStyle/>
          <a:p>
            <a:pPr algn="ctr">
              <a:defRPr/>
            </a:pPr>
            <a:r>
              <a:rPr lang="en-US" sz="3600" b="1" dirty="0">
                <a:solidFill>
                  <a:srgbClr val="FFFFFF"/>
                </a:solidFill>
                <a:effectLst>
                  <a:outerShdw blurRad="38100" dist="38100" dir="2700000" algn="tl">
                    <a:srgbClr val="000000">
                      <a:alpha val="43137"/>
                    </a:srgbClr>
                  </a:outerShdw>
                </a:effectLst>
                <a:latin typeface="+mj-lt"/>
              </a:rPr>
              <a:t>COACHING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1693863" y="123825"/>
            <a:ext cx="5662612" cy="1143000"/>
          </a:xfrm>
        </p:spPr>
        <p:txBody>
          <a:bodyPr/>
          <a:lstStyle/>
          <a:p>
            <a:pPr>
              <a:defRPr/>
            </a:pPr>
            <a:r>
              <a:rPr lang="en-US" sz="4000" dirty="0" smtClean="0"/>
              <a:t>Vision</a:t>
            </a:r>
          </a:p>
        </p:txBody>
      </p:sp>
      <p:sp>
        <p:nvSpPr>
          <p:cNvPr id="14339" name="Rectangle 3"/>
          <p:cNvSpPr>
            <a:spLocks noGrp="1" noChangeArrowheads="1"/>
          </p:cNvSpPr>
          <p:nvPr>
            <p:ph type="body" idx="1"/>
          </p:nvPr>
        </p:nvSpPr>
        <p:spPr>
          <a:xfrm>
            <a:off x="400050" y="1666875"/>
            <a:ext cx="8181975" cy="4114800"/>
          </a:xfrm>
        </p:spPr>
        <p:txBody>
          <a:bodyPr/>
          <a:lstStyle/>
          <a:p>
            <a:pPr marL="457200" indent="-457200">
              <a:spcBef>
                <a:spcPct val="0"/>
              </a:spcBef>
              <a:defRPr/>
            </a:pPr>
            <a:r>
              <a:rPr lang="en-US" dirty="0" smtClean="0"/>
              <a:t>Having a mental image of a possible and desirable future condition (</a:t>
            </a:r>
            <a:r>
              <a:rPr lang="en-US" dirty="0" err="1" smtClean="0"/>
              <a:t>Bennis</a:t>
            </a:r>
            <a:r>
              <a:rPr lang="en-US" dirty="0" smtClean="0"/>
              <a:t>).</a:t>
            </a:r>
          </a:p>
          <a:p>
            <a:pPr marL="457200" indent="-457200">
              <a:spcBef>
                <a:spcPct val="0"/>
              </a:spcBef>
              <a:defRPr/>
            </a:pPr>
            <a:r>
              <a:rPr lang="en-US" dirty="0" smtClean="0"/>
              <a:t>Communicating that vision to others in such a way that they want to take part in working toward it.</a:t>
            </a:r>
          </a:p>
          <a:p>
            <a:pPr marL="457200" indent="-457200">
              <a:spcBef>
                <a:spcPct val="0"/>
              </a:spcBef>
              <a:buFont typeface="Arial" charset="0"/>
              <a:buNone/>
              <a:defRPr/>
            </a:pPr>
            <a:endParaRPr lang="en-US" dirty="0" smtClean="0"/>
          </a:p>
        </p:txBody>
      </p:sp>
      <p:sp>
        <p:nvSpPr>
          <p:cNvPr id="7" name="Slide Number Placeholder 6"/>
          <p:cNvSpPr>
            <a:spLocks noGrp="1"/>
          </p:cNvSpPr>
          <p:nvPr>
            <p:ph type="sldNum" sz="quarter" idx="10"/>
          </p:nvPr>
        </p:nvSpPr>
        <p:spPr/>
        <p:txBody>
          <a:bodyPr/>
          <a:lstStyle/>
          <a:p>
            <a:pPr>
              <a:defRPr/>
            </a:pPr>
            <a:r>
              <a:rPr lang="en-US"/>
              <a:t>Slide C-</a:t>
            </a:r>
            <a:fld id="{68F068A1-53F2-40EF-BE47-B8501ECE7464}" type="slidenum">
              <a:rPr lang="en-US"/>
              <a:pPr>
                <a:defRPr/>
              </a:pPr>
              <a:t>10</a:t>
            </a:fld>
            <a:endParaRPr lang="en-US" dirty="0"/>
          </a:p>
        </p:txBody>
      </p:sp>
      <p:pic>
        <p:nvPicPr>
          <p:cNvPr id="14342" name="Picture 6"/>
          <p:cNvPicPr>
            <a:picLocks noChangeAspect="1" noChangeArrowheads="1"/>
          </p:cNvPicPr>
          <p:nvPr/>
        </p:nvPicPr>
        <p:blipFill>
          <a:blip r:embed="rId2" cstate="print"/>
          <a:srcRect/>
          <a:stretch>
            <a:fillRect/>
          </a:stretch>
        </p:blipFill>
        <p:spPr bwMode="auto">
          <a:xfrm>
            <a:off x="5418571" y="3547774"/>
            <a:ext cx="3154363" cy="2117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631825" y="2009775"/>
            <a:ext cx="7866063" cy="4114800"/>
          </a:xfrm>
        </p:spPr>
        <p:txBody>
          <a:bodyPr/>
          <a:lstStyle/>
          <a:p>
            <a:pPr marL="0" indent="0">
              <a:spcBef>
                <a:spcPct val="0"/>
              </a:spcBef>
              <a:buFont typeface="Wingdings" pitchFamily="2" charset="2"/>
              <a:buNone/>
              <a:defRPr/>
            </a:pPr>
            <a:r>
              <a:rPr lang="en-US" sz="3200" dirty="0" smtClean="0">
                <a:latin typeface="+mj-lt"/>
              </a:rPr>
              <a:t>How might a Company Officer (CO) demonstrate/communicate vision to subordinates?</a:t>
            </a:r>
          </a:p>
        </p:txBody>
      </p:sp>
      <p:pic>
        <p:nvPicPr>
          <p:cNvPr id="282627" name="Picture 3" descr="MCj04337970000[1]"/>
          <p:cNvPicPr>
            <a:picLocks noChangeAspect="1" noChangeArrowheads="1"/>
          </p:cNvPicPr>
          <p:nvPr/>
        </p:nvPicPr>
        <p:blipFill>
          <a:blip r:embed="rId2" cstate="print"/>
          <a:srcRect/>
          <a:stretch>
            <a:fillRect/>
          </a:stretch>
        </p:blipFill>
        <p:spPr bwMode="auto">
          <a:xfrm>
            <a:off x="5670550" y="3113088"/>
            <a:ext cx="2286000" cy="2286000"/>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pPr>
              <a:defRPr/>
            </a:pPr>
            <a:r>
              <a:rPr lang="en-US"/>
              <a:t>Slide C-</a:t>
            </a:r>
            <a:fld id="{21C285D6-8073-44B9-B3A1-A6F672B518C8}" type="slidenum">
              <a:rPr lang="en-US"/>
              <a:pPr>
                <a:defRPr/>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82627"/>
                                        </p:tgtEl>
                                        <p:attrNameLst>
                                          <p:attrName>style.visibility</p:attrName>
                                        </p:attrNameLst>
                                      </p:cBhvr>
                                      <p:to>
                                        <p:strVal val="visible"/>
                                      </p:to>
                                    </p:set>
                                    <p:anim calcmode="lin" valueType="num">
                                      <p:cBhvr additive="base">
                                        <p:cTn id="7" dur="500" fill="hold"/>
                                        <p:tgtEl>
                                          <p:spTgt spid="282627"/>
                                        </p:tgtEl>
                                        <p:attrNameLst>
                                          <p:attrName>ppt_x</p:attrName>
                                        </p:attrNameLst>
                                      </p:cBhvr>
                                      <p:tavLst>
                                        <p:tav tm="0">
                                          <p:val>
                                            <p:strVal val="0-#ppt_w/2"/>
                                          </p:val>
                                        </p:tav>
                                        <p:tav tm="100000">
                                          <p:val>
                                            <p:strVal val="#ppt_x"/>
                                          </p:val>
                                        </p:tav>
                                      </p:tavLst>
                                    </p:anim>
                                    <p:anim calcmode="lin" valueType="num">
                                      <p:cBhvr additive="base">
                                        <p:cTn id="8" dur="500" fill="hold"/>
                                        <p:tgtEl>
                                          <p:spTgt spid="282627"/>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500" fill="hold"/>
                                        <p:tgtEl>
                                          <p:spTgt spid="2826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p:cNvPicPr>
            <a:picLocks noChangeAspect="1" noChangeArrowheads="1"/>
          </p:cNvPicPr>
          <p:nvPr/>
        </p:nvPicPr>
        <p:blipFill>
          <a:blip r:embed="rId2" cstate="print"/>
          <a:srcRect/>
          <a:stretch>
            <a:fillRect/>
          </a:stretch>
        </p:blipFill>
        <p:spPr bwMode="auto">
          <a:xfrm>
            <a:off x="-7938" y="-7938"/>
            <a:ext cx="9159876" cy="6873876"/>
          </a:xfrm>
          <a:prstGeom prst="rect">
            <a:avLst/>
          </a:prstGeom>
          <a:noFill/>
          <a:ln w="9525">
            <a:noFill/>
            <a:miter lim="800000"/>
            <a:headEnd/>
            <a:tailEnd/>
          </a:ln>
          <a:effectLst/>
        </p:spPr>
      </p:pic>
      <p:sp>
        <p:nvSpPr>
          <p:cNvPr id="261129" name="Rectangle 9"/>
          <p:cNvSpPr>
            <a:spLocks noGrp="1" noChangeArrowheads="1"/>
          </p:cNvSpPr>
          <p:nvPr>
            <p:ph type="title"/>
          </p:nvPr>
        </p:nvSpPr>
        <p:spPr>
          <a:xfrm>
            <a:off x="1295400" y="123825"/>
            <a:ext cx="6858000" cy="1143000"/>
          </a:xfrm>
        </p:spPr>
        <p:txBody>
          <a:bodyPr/>
          <a:lstStyle/>
          <a:p>
            <a:pPr>
              <a:defRPr/>
            </a:pPr>
            <a:r>
              <a:rPr lang="en-US" sz="4000" dirty="0" smtClean="0">
                <a:effectLst>
                  <a:outerShdw blurRad="38100" dist="38100" dir="2700000" algn="tl">
                    <a:srgbClr val="000000"/>
                  </a:outerShdw>
                </a:effectLst>
              </a:rPr>
              <a:t>Vision </a:t>
            </a:r>
            <a:r>
              <a:rPr lang="en-US" sz="4000" dirty="0" smtClean="0"/>
              <a:t>(</a:t>
            </a:r>
            <a:r>
              <a:rPr lang="en-US" sz="4000" cap="none" dirty="0" smtClean="0"/>
              <a:t>cont'd</a:t>
            </a:r>
            <a:r>
              <a:rPr lang="en-US" sz="4000" dirty="0" smtClean="0"/>
              <a:t>)</a:t>
            </a:r>
            <a:endParaRPr lang="en-US" sz="4000" dirty="0" smtClean="0">
              <a:effectLst>
                <a:outerShdw blurRad="38100" dist="38100" dir="2700000" algn="tl">
                  <a:srgbClr val="000000"/>
                </a:outerShdw>
              </a:effectLst>
            </a:endParaRPr>
          </a:p>
        </p:txBody>
      </p:sp>
      <p:sp>
        <p:nvSpPr>
          <p:cNvPr id="16388" name="Rectangle 10"/>
          <p:cNvSpPr>
            <a:spLocks noGrp="1" noChangeArrowheads="1"/>
          </p:cNvSpPr>
          <p:nvPr>
            <p:ph type="body" idx="1"/>
          </p:nvPr>
        </p:nvSpPr>
        <p:spPr>
          <a:xfrm>
            <a:off x="844550" y="1581150"/>
            <a:ext cx="7448550" cy="4114800"/>
          </a:xfrm>
        </p:spPr>
        <p:txBody>
          <a:bodyPr/>
          <a:lstStyle/>
          <a:p>
            <a:pPr marL="457200" indent="-457200">
              <a:spcBef>
                <a:spcPct val="0"/>
              </a:spcBef>
              <a:defRPr/>
            </a:pPr>
            <a:r>
              <a:rPr lang="en-US" sz="3200" dirty="0" smtClean="0"/>
              <a:t>A leader with vision:</a:t>
            </a:r>
          </a:p>
          <a:p>
            <a:pPr marL="457200" lvl="1" indent="0">
              <a:spcBef>
                <a:spcPct val="0"/>
              </a:spcBef>
              <a:defRPr/>
            </a:pPr>
            <a:r>
              <a:rPr lang="en-US" sz="3200" dirty="0" smtClean="0"/>
              <a:t> Sees beyond the obvious</a:t>
            </a:r>
          </a:p>
          <a:p>
            <a:pPr marL="457200" lvl="1" indent="0">
              <a:spcBef>
                <a:spcPct val="0"/>
              </a:spcBef>
              <a:defRPr/>
            </a:pPr>
            <a:r>
              <a:rPr lang="en-US" sz="3200" dirty="0" smtClean="0"/>
              <a:t> Visualizes the big picture</a:t>
            </a:r>
          </a:p>
          <a:p>
            <a:pPr marL="457200" lvl="1" indent="0">
              <a:spcBef>
                <a:spcPct val="0"/>
              </a:spcBef>
              <a:defRPr/>
            </a:pPr>
            <a:r>
              <a:rPr lang="en-US" sz="3200" dirty="0" smtClean="0"/>
              <a:t> Has a future orientation</a:t>
            </a:r>
          </a:p>
        </p:txBody>
      </p:sp>
      <p:sp>
        <p:nvSpPr>
          <p:cNvPr id="6" name="Slide Number Placeholder 3"/>
          <p:cNvSpPr>
            <a:spLocks noGrp="1"/>
          </p:cNvSpPr>
          <p:nvPr>
            <p:ph type="sldNum" sz="quarter" idx="10"/>
          </p:nvPr>
        </p:nvSpPr>
        <p:spPr/>
        <p:txBody>
          <a:bodyPr/>
          <a:lstStyle/>
          <a:p>
            <a:pPr>
              <a:defRPr/>
            </a:pPr>
            <a:r>
              <a:rPr lang="en-US" dirty="0"/>
              <a:t>Slide C-</a:t>
            </a:r>
            <a:fld id="{6DA426FF-4F34-42BB-970C-B58B3ACC3669}" type="slidenum">
              <a:rPr lang="en-US"/>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9" name="Rectangle 5"/>
          <p:cNvSpPr>
            <a:spLocks noGrp="1" noChangeArrowheads="1"/>
          </p:cNvSpPr>
          <p:nvPr>
            <p:ph type="title"/>
          </p:nvPr>
        </p:nvSpPr>
        <p:spPr>
          <a:xfrm>
            <a:off x="1708150" y="123825"/>
            <a:ext cx="6858000" cy="1143000"/>
          </a:xfrm>
        </p:spPr>
        <p:txBody>
          <a:bodyPr/>
          <a:lstStyle/>
          <a:p>
            <a:pPr>
              <a:defRPr/>
            </a:pPr>
            <a:r>
              <a:rPr lang="en-US" sz="4000" dirty="0" smtClean="0"/>
              <a:t>Vision (</a:t>
            </a:r>
            <a:r>
              <a:rPr lang="en-US" sz="4000" cap="none" dirty="0" smtClean="0"/>
              <a:t>cont'd</a:t>
            </a:r>
            <a:r>
              <a:rPr lang="en-US" sz="4000" dirty="0" smtClean="0"/>
              <a:t>)</a:t>
            </a:r>
          </a:p>
        </p:txBody>
      </p:sp>
      <p:sp>
        <p:nvSpPr>
          <p:cNvPr id="17411" name="Rectangle 6"/>
          <p:cNvSpPr>
            <a:spLocks noGrp="1" noChangeArrowheads="1"/>
          </p:cNvSpPr>
          <p:nvPr>
            <p:ph type="body" idx="1"/>
          </p:nvPr>
        </p:nvSpPr>
        <p:spPr>
          <a:xfrm>
            <a:off x="725488" y="1747838"/>
            <a:ext cx="7989887" cy="4114800"/>
          </a:xfrm>
        </p:spPr>
        <p:txBody>
          <a:bodyPr/>
          <a:lstStyle/>
          <a:p>
            <a:pPr marL="457200" indent="-457200">
              <a:spcBef>
                <a:spcPct val="0"/>
              </a:spcBef>
              <a:defRPr/>
            </a:pPr>
            <a:r>
              <a:rPr lang="en-US" sz="3200" dirty="0" smtClean="0"/>
              <a:t>Seeing beyond the obvious</a:t>
            </a:r>
          </a:p>
          <a:p>
            <a:pPr marL="457200" lvl="1" indent="0">
              <a:spcBef>
                <a:spcPct val="0"/>
              </a:spcBef>
              <a:defRPr/>
            </a:pPr>
            <a:r>
              <a:rPr lang="en-US" sz="3200" dirty="0" smtClean="0"/>
              <a:t> Recognizing each person's potential</a:t>
            </a:r>
          </a:p>
          <a:p>
            <a:pPr marL="457200" lvl="1" indent="0">
              <a:spcBef>
                <a:spcPct val="0"/>
              </a:spcBef>
              <a:defRPr/>
            </a:pPr>
            <a:r>
              <a:rPr lang="en-US" sz="3200" dirty="0" smtClean="0"/>
              <a:t> Recognizing unique skills and abilities</a:t>
            </a:r>
          </a:p>
          <a:p>
            <a:pPr marL="457200" lvl="1" indent="0">
              <a:spcBef>
                <a:spcPct val="0"/>
              </a:spcBef>
              <a:defRPr/>
            </a:pPr>
            <a:r>
              <a:rPr lang="en-US" sz="3200" dirty="0" smtClean="0"/>
              <a:t> Capitalizing on skills</a:t>
            </a:r>
          </a:p>
        </p:txBody>
      </p:sp>
      <p:sp>
        <p:nvSpPr>
          <p:cNvPr id="5" name="Slide Number Placeholder 4"/>
          <p:cNvSpPr>
            <a:spLocks noGrp="1"/>
          </p:cNvSpPr>
          <p:nvPr>
            <p:ph type="sldNum" sz="quarter" idx="10"/>
          </p:nvPr>
        </p:nvSpPr>
        <p:spPr/>
        <p:txBody>
          <a:bodyPr/>
          <a:lstStyle/>
          <a:p>
            <a:pPr>
              <a:defRPr/>
            </a:pPr>
            <a:r>
              <a:rPr lang="en-US"/>
              <a:t>Slide C-</a:t>
            </a:r>
            <a:fld id="{09135FE8-8C0A-41FC-96CD-7B2A175CCE04}" type="slidenum">
              <a:rPr lang="en-US"/>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833438" y="2009775"/>
            <a:ext cx="6078537" cy="4114800"/>
          </a:xfrm>
        </p:spPr>
        <p:txBody>
          <a:bodyPr/>
          <a:lstStyle/>
          <a:p>
            <a:pPr marL="0" indent="0">
              <a:spcBef>
                <a:spcPct val="0"/>
              </a:spcBef>
              <a:buFont typeface="Wingdings" pitchFamily="2" charset="2"/>
              <a:buNone/>
              <a:defRPr/>
            </a:pPr>
            <a:r>
              <a:rPr lang="en-US" sz="3200" dirty="0" smtClean="0">
                <a:latin typeface="+mj-lt"/>
              </a:rPr>
              <a:t>What are some examples of </a:t>
            </a:r>
            <a:r>
              <a:rPr lang="en-US" sz="3200" dirty="0" err="1" smtClean="0">
                <a:latin typeface="+mj-lt"/>
              </a:rPr>
              <a:t>offduty</a:t>
            </a:r>
            <a:r>
              <a:rPr lang="en-US" sz="3200" dirty="0" smtClean="0">
                <a:latin typeface="+mj-lt"/>
              </a:rPr>
              <a:t> skills that could improve company effectiveness?</a:t>
            </a:r>
          </a:p>
        </p:txBody>
      </p:sp>
      <p:pic>
        <p:nvPicPr>
          <p:cNvPr id="283651" name="Picture 3" descr="MCj04337970000[1]"/>
          <p:cNvPicPr>
            <a:picLocks noChangeAspect="1" noChangeArrowheads="1"/>
          </p:cNvPicPr>
          <p:nvPr/>
        </p:nvPicPr>
        <p:blipFill>
          <a:blip r:embed="rId2" cstate="print"/>
          <a:srcRect/>
          <a:stretch>
            <a:fillRect/>
          </a:stretch>
        </p:blipFill>
        <p:spPr bwMode="auto">
          <a:xfrm>
            <a:off x="5980113" y="2963863"/>
            <a:ext cx="2286000" cy="2286000"/>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pPr>
              <a:defRPr/>
            </a:pPr>
            <a:r>
              <a:rPr lang="en-US"/>
              <a:t>Slide C-</a:t>
            </a:r>
            <a:fld id="{478F8588-CE6C-433D-B86B-6E1C72C4C8AD}" type="slidenum">
              <a:rPr lang="en-US"/>
              <a:pPr>
                <a:defRPr/>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83651"/>
                                        </p:tgtEl>
                                        <p:attrNameLst>
                                          <p:attrName>style.visibility</p:attrName>
                                        </p:attrNameLst>
                                      </p:cBhvr>
                                      <p:to>
                                        <p:strVal val="visible"/>
                                      </p:to>
                                    </p:set>
                                    <p:anim calcmode="lin" valueType="num">
                                      <p:cBhvr additive="base">
                                        <p:cTn id="7" dur="500" fill="hold"/>
                                        <p:tgtEl>
                                          <p:spTgt spid="283651"/>
                                        </p:tgtEl>
                                        <p:attrNameLst>
                                          <p:attrName>ppt_x</p:attrName>
                                        </p:attrNameLst>
                                      </p:cBhvr>
                                      <p:tavLst>
                                        <p:tav tm="0">
                                          <p:val>
                                            <p:strVal val="0-#ppt_w/2"/>
                                          </p:val>
                                        </p:tav>
                                        <p:tav tm="100000">
                                          <p:val>
                                            <p:strVal val="#ppt_x"/>
                                          </p:val>
                                        </p:tav>
                                      </p:tavLst>
                                    </p:anim>
                                    <p:anim calcmode="lin" valueType="num">
                                      <p:cBhvr additive="base">
                                        <p:cTn id="8" dur="500" fill="hold"/>
                                        <p:tgtEl>
                                          <p:spTgt spid="283651"/>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500" fill="hold"/>
                                        <p:tgtEl>
                                          <p:spTgt spid="2836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631825" y="2009775"/>
            <a:ext cx="5838825" cy="4114800"/>
          </a:xfrm>
        </p:spPr>
        <p:txBody>
          <a:bodyPr/>
          <a:lstStyle/>
          <a:p>
            <a:pPr marL="0" indent="0">
              <a:spcBef>
                <a:spcPct val="0"/>
              </a:spcBef>
              <a:buFont typeface="Wingdings" pitchFamily="2" charset="2"/>
              <a:buNone/>
              <a:defRPr/>
            </a:pPr>
            <a:r>
              <a:rPr lang="en-US" sz="3200" dirty="0" smtClean="0">
                <a:latin typeface="+mj-lt"/>
              </a:rPr>
              <a:t>What "big-picture" concepts do COs need to recognize and communicate to subordinates?</a:t>
            </a:r>
          </a:p>
        </p:txBody>
      </p:sp>
      <p:pic>
        <p:nvPicPr>
          <p:cNvPr id="284675" name="Picture 3" descr="MCj04337970000[1]"/>
          <p:cNvPicPr>
            <a:picLocks noChangeAspect="1" noChangeArrowheads="1"/>
          </p:cNvPicPr>
          <p:nvPr/>
        </p:nvPicPr>
        <p:blipFill>
          <a:blip r:embed="rId2" cstate="print"/>
          <a:srcRect/>
          <a:stretch>
            <a:fillRect/>
          </a:stretch>
        </p:blipFill>
        <p:spPr bwMode="auto">
          <a:xfrm>
            <a:off x="6316663" y="2305050"/>
            <a:ext cx="2286000" cy="2286000"/>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pPr>
              <a:defRPr/>
            </a:pPr>
            <a:r>
              <a:rPr lang="en-US"/>
              <a:t>Slide C-</a:t>
            </a:r>
            <a:fld id="{F0345A3C-96B9-4E20-A20F-F7E95614499C}" type="slidenum">
              <a:rPr lang="en-US"/>
              <a:pPr>
                <a:defRPr/>
              </a:pPr>
              <a:t>15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84675"/>
                                        </p:tgtEl>
                                        <p:attrNameLst>
                                          <p:attrName>style.visibility</p:attrName>
                                        </p:attrNameLst>
                                      </p:cBhvr>
                                      <p:to>
                                        <p:strVal val="visible"/>
                                      </p:to>
                                    </p:set>
                                    <p:anim calcmode="lin" valueType="num">
                                      <p:cBhvr additive="base">
                                        <p:cTn id="7" dur="500" fill="hold"/>
                                        <p:tgtEl>
                                          <p:spTgt spid="284675"/>
                                        </p:tgtEl>
                                        <p:attrNameLst>
                                          <p:attrName>ppt_x</p:attrName>
                                        </p:attrNameLst>
                                      </p:cBhvr>
                                      <p:tavLst>
                                        <p:tav tm="0">
                                          <p:val>
                                            <p:strVal val="0-#ppt_w/2"/>
                                          </p:val>
                                        </p:tav>
                                        <p:tav tm="100000">
                                          <p:val>
                                            <p:strVal val="#ppt_x"/>
                                          </p:val>
                                        </p:tav>
                                      </p:tavLst>
                                    </p:anim>
                                    <p:anim calcmode="lin" valueType="num">
                                      <p:cBhvr additive="base">
                                        <p:cTn id="8" dur="500" fill="hold"/>
                                        <p:tgtEl>
                                          <p:spTgt spid="284675"/>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500" fill="hold"/>
                                        <p:tgtEl>
                                          <p:spTgt spid="2846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1735138" y="123825"/>
            <a:ext cx="6858000" cy="1143000"/>
          </a:xfrm>
        </p:spPr>
        <p:txBody>
          <a:bodyPr/>
          <a:lstStyle/>
          <a:p>
            <a:pPr>
              <a:defRPr/>
            </a:pPr>
            <a:r>
              <a:rPr lang="en-US" dirty="0" smtClean="0"/>
              <a:t>Vision (</a:t>
            </a:r>
            <a:r>
              <a:rPr lang="en-US" cap="none" dirty="0" smtClean="0"/>
              <a:t>cont'd</a:t>
            </a:r>
            <a:r>
              <a:rPr lang="en-US" dirty="0" smtClean="0"/>
              <a:t>)</a:t>
            </a:r>
          </a:p>
        </p:txBody>
      </p:sp>
      <p:sp>
        <p:nvSpPr>
          <p:cNvPr id="20483" name="Rectangle 3"/>
          <p:cNvSpPr>
            <a:spLocks noGrp="1" noChangeArrowheads="1"/>
          </p:cNvSpPr>
          <p:nvPr>
            <p:ph type="body" sz="half" idx="1"/>
          </p:nvPr>
        </p:nvSpPr>
        <p:spPr>
          <a:xfrm>
            <a:off x="565150" y="1666875"/>
            <a:ext cx="4557713" cy="4114800"/>
          </a:xfrm>
        </p:spPr>
        <p:txBody>
          <a:bodyPr/>
          <a:lstStyle/>
          <a:p>
            <a:pPr marL="0" indent="0">
              <a:spcBef>
                <a:spcPts val="0"/>
              </a:spcBef>
              <a:buFont typeface="Wingdings" pitchFamily="2" charset="2"/>
              <a:buNone/>
              <a:defRPr/>
            </a:pPr>
            <a:r>
              <a:rPr lang="en-US" dirty="0" smtClean="0"/>
              <a:t>"I have a dream."  	</a:t>
            </a:r>
          </a:p>
          <a:p>
            <a:pPr marL="457200" indent="0">
              <a:spcBef>
                <a:spcPts val="0"/>
              </a:spcBef>
              <a:buFont typeface="Wingdings" pitchFamily="2" charset="2"/>
              <a:buNone/>
              <a:defRPr/>
            </a:pPr>
            <a:r>
              <a:rPr lang="en-US" dirty="0" smtClean="0"/>
              <a:t>	- </a:t>
            </a:r>
            <a:r>
              <a:rPr lang="en-US" i="1" dirty="0" smtClean="0"/>
              <a:t>Martin Luther King</a:t>
            </a:r>
          </a:p>
          <a:p>
            <a:pPr marL="914400" lvl="1" indent="0">
              <a:spcBef>
                <a:spcPts val="0"/>
              </a:spcBef>
              <a:buFont typeface="Wingdings" pitchFamily="2" charset="2"/>
              <a:buNone/>
              <a:defRPr/>
            </a:pPr>
            <a:endParaRPr lang="en-US" dirty="0" smtClean="0"/>
          </a:p>
          <a:p>
            <a:pPr marL="914400" lvl="1" indent="0">
              <a:spcBef>
                <a:spcPts val="0"/>
              </a:spcBef>
              <a:buFont typeface="Wingdings" pitchFamily="2" charset="2"/>
              <a:buNone/>
              <a:defRPr/>
            </a:pPr>
            <a:endParaRPr lang="en-US" dirty="0" smtClean="0"/>
          </a:p>
          <a:p>
            <a:pPr marL="0" lvl="1" indent="0">
              <a:spcBef>
                <a:spcPts val="0"/>
              </a:spcBef>
              <a:buFont typeface="Wingdings" pitchFamily="2" charset="2"/>
              <a:buNone/>
              <a:defRPr/>
            </a:pPr>
            <a:r>
              <a:rPr lang="en-US" dirty="0" smtClean="0"/>
              <a:t>"Some men see things as they are and ask 'why?' I dream things as they should be and ask 'why not?'"  	- </a:t>
            </a:r>
            <a:r>
              <a:rPr lang="en-US" i="1" dirty="0" smtClean="0"/>
              <a:t>Robert F. Kennedy</a:t>
            </a:r>
          </a:p>
        </p:txBody>
      </p:sp>
      <p:sp>
        <p:nvSpPr>
          <p:cNvPr id="6" name="Slide Number Placeholder 5"/>
          <p:cNvSpPr>
            <a:spLocks noGrp="1"/>
          </p:cNvSpPr>
          <p:nvPr>
            <p:ph type="sldNum" sz="quarter" idx="10"/>
          </p:nvPr>
        </p:nvSpPr>
        <p:spPr/>
        <p:txBody>
          <a:bodyPr/>
          <a:lstStyle/>
          <a:p>
            <a:pPr>
              <a:defRPr/>
            </a:pPr>
            <a:r>
              <a:rPr lang="en-US"/>
              <a:t>Slide C-</a:t>
            </a:r>
            <a:fld id="{BB44205D-90DA-4692-B869-6C798CDF9F90}" type="slidenum">
              <a:rPr lang="en-US"/>
              <a:pPr>
                <a:defRPr/>
              </a:pPr>
              <a:t>16</a:t>
            </a:fld>
            <a:endParaRPr lang="en-US" dirty="0"/>
          </a:p>
        </p:txBody>
      </p:sp>
      <p:pic>
        <p:nvPicPr>
          <p:cNvPr id="20486" name="Picture 6"/>
          <p:cNvPicPr>
            <a:picLocks noChangeAspect="1" noChangeArrowheads="1"/>
          </p:cNvPicPr>
          <p:nvPr/>
        </p:nvPicPr>
        <p:blipFill>
          <a:blip r:embed="rId2" cstate="print"/>
          <a:srcRect/>
          <a:stretch>
            <a:fillRect/>
          </a:stretch>
        </p:blipFill>
        <p:spPr bwMode="auto">
          <a:xfrm>
            <a:off x="5130077" y="1684339"/>
            <a:ext cx="2789237" cy="3794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1666875" y="123825"/>
            <a:ext cx="6858000" cy="1143000"/>
          </a:xfrm>
        </p:spPr>
        <p:txBody>
          <a:bodyPr/>
          <a:lstStyle/>
          <a:p>
            <a:pPr>
              <a:defRPr/>
            </a:pPr>
            <a:r>
              <a:rPr lang="en-US" dirty="0" smtClean="0"/>
              <a:t>Vision (</a:t>
            </a:r>
            <a:r>
              <a:rPr lang="en-US" cap="none" dirty="0" smtClean="0"/>
              <a:t>cont'd</a:t>
            </a:r>
            <a:r>
              <a:rPr lang="en-US" dirty="0" smtClean="0"/>
              <a:t>)</a:t>
            </a:r>
          </a:p>
        </p:txBody>
      </p:sp>
      <p:sp>
        <p:nvSpPr>
          <p:cNvPr id="21507" name="Rectangle 3"/>
          <p:cNvSpPr>
            <a:spLocks noGrp="1" noChangeArrowheads="1"/>
          </p:cNvSpPr>
          <p:nvPr>
            <p:ph type="body" idx="1"/>
          </p:nvPr>
        </p:nvSpPr>
        <p:spPr>
          <a:xfrm>
            <a:off x="646113" y="1666875"/>
            <a:ext cx="8161337" cy="4114800"/>
          </a:xfrm>
        </p:spPr>
        <p:txBody>
          <a:bodyPr/>
          <a:lstStyle/>
          <a:p>
            <a:pPr marL="0" indent="0">
              <a:spcBef>
                <a:spcPct val="0"/>
              </a:spcBef>
              <a:buFont typeface="Wingdings" pitchFamily="2" charset="2"/>
              <a:buNone/>
              <a:defRPr/>
            </a:pPr>
            <a:r>
              <a:rPr lang="en-US" smtClean="0"/>
              <a:t>Tom Watson, founder of IBM, tells about a promising junior executive who was involved in a high-risk project and managed to lose over $10 million in the process. When Watson called the nervous executive into his office, the young man blurted out, "I guess you want my resignation." Watson's response was, "You can't be serious. We've just spent $10 million educating you!"</a:t>
            </a:r>
          </a:p>
        </p:txBody>
      </p:sp>
      <p:sp>
        <p:nvSpPr>
          <p:cNvPr id="5" name="Slide Number Placeholder 4"/>
          <p:cNvSpPr>
            <a:spLocks noGrp="1"/>
          </p:cNvSpPr>
          <p:nvPr>
            <p:ph type="sldNum" sz="quarter" idx="10"/>
          </p:nvPr>
        </p:nvSpPr>
        <p:spPr/>
        <p:txBody>
          <a:bodyPr/>
          <a:lstStyle/>
          <a:p>
            <a:pPr>
              <a:defRPr/>
            </a:pPr>
            <a:r>
              <a:rPr lang="en-US"/>
              <a:t>Slide C-</a:t>
            </a:r>
            <a:fld id="{2FDE63BD-A05C-49C0-BC9B-B16D42C71FC5}" type="slidenum">
              <a:rPr lang="en-US"/>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1654175" y="123825"/>
            <a:ext cx="6858000" cy="1143000"/>
          </a:xfrm>
        </p:spPr>
        <p:txBody>
          <a:bodyPr/>
          <a:lstStyle/>
          <a:p>
            <a:pPr>
              <a:defRPr/>
            </a:pPr>
            <a:r>
              <a:rPr lang="en-US" dirty="0" smtClean="0"/>
              <a:t>Vision (</a:t>
            </a:r>
            <a:r>
              <a:rPr lang="en-US" cap="none" dirty="0" smtClean="0"/>
              <a:t>cont'd</a:t>
            </a:r>
            <a:r>
              <a:rPr lang="en-US" dirty="0" smtClean="0"/>
              <a:t>)</a:t>
            </a:r>
          </a:p>
        </p:txBody>
      </p:sp>
      <p:sp>
        <p:nvSpPr>
          <p:cNvPr id="22531" name="Rectangle 3"/>
          <p:cNvSpPr>
            <a:spLocks noGrp="1" noChangeArrowheads="1"/>
          </p:cNvSpPr>
          <p:nvPr>
            <p:ph type="body" idx="1"/>
          </p:nvPr>
        </p:nvSpPr>
        <p:spPr>
          <a:xfrm>
            <a:off x="833438" y="1666875"/>
            <a:ext cx="7881937" cy="4114800"/>
          </a:xfrm>
        </p:spPr>
        <p:txBody>
          <a:bodyPr/>
          <a:lstStyle/>
          <a:p>
            <a:pPr marL="457200" indent="-457200">
              <a:spcBef>
                <a:spcPct val="0"/>
              </a:spcBef>
              <a:defRPr/>
            </a:pPr>
            <a:r>
              <a:rPr lang="en-US" dirty="0" smtClean="0"/>
              <a:t>Future orientation</a:t>
            </a:r>
          </a:p>
          <a:p>
            <a:pPr marL="457200" lvl="1" indent="0">
              <a:spcBef>
                <a:spcPct val="0"/>
              </a:spcBef>
              <a:defRPr/>
            </a:pPr>
            <a:r>
              <a:rPr lang="en-US" dirty="0" smtClean="0"/>
              <a:t> Treating individual or company failures as opportunities for learning.</a:t>
            </a:r>
          </a:p>
          <a:p>
            <a:pPr marL="914400" lvl="2" indent="0">
              <a:spcBef>
                <a:spcPct val="0"/>
              </a:spcBef>
              <a:buFontTx/>
              <a:buNone/>
              <a:defRPr/>
            </a:pPr>
            <a:r>
              <a:rPr lang="en-US" dirty="0" smtClean="0">
                <a:solidFill>
                  <a:srgbClr val="FFFFFF"/>
                </a:solidFill>
                <a:effectLst>
                  <a:outerShdw blurRad="38100" dist="38100" dir="2700000" algn="tl">
                    <a:srgbClr val="000000">
                      <a:alpha val="43137"/>
                    </a:srgbClr>
                  </a:outerShdw>
                </a:effectLst>
              </a:rPr>
              <a:t>-- Ineffective leaders react to failures with anger and direct their energy toward punishment. </a:t>
            </a:r>
          </a:p>
          <a:p>
            <a:pPr marL="914400" lvl="2" indent="0">
              <a:spcBef>
                <a:spcPct val="0"/>
              </a:spcBef>
              <a:buFontTx/>
              <a:buNone/>
              <a:defRPr/>
            </a:pPr>
            <a:r>
              <a:rPr lang="en-US" dirty="0" smtClean="0">
                <a:solidFill>
                  <a:srgbClr val="FFFFFF"/>
                </a:solidFill>
                <a:effectLst>
                  <a:outerShdw blurRad="38100" dist="38100" dir="2700000" algn="tl">
                    <a:srgbClr val="000000">
                      <a:alpha val="43137"/>
                    </a:srgbClr>
                  </a:outerShdw>
                </a:effectLst>
              </a:rPr>
              <a:t>-- Effective leaders react to failures with objectivity and direct their energy toward improvement. </a:t>
            </a:r>
          </a:p>
        </p:txBody>
      </p:sp>
      <p:sp>
        <p:nvSpPr>
          <p:cNvPr id="5" name="Slide Number Placeholder 4"/>
          <p:cNvSpPr>
            <a:spLocks noGrp="1"/>
          </p:cNvSpPr>
          <p:nvPr>
            <p:ph type="sldNum" sz="quarter" idx="10"/>
          </p:nvPr>
        </p:nvSpPr>
        <p:spPr/>
        <p:txBody>
          <a:bodyPr/>
          <a:lstStyle/>
          <a:p>
            <a:pPr>
              <a:defRPr/>
            </a:pPr>
            <a:r>
              <a:rPr lang="en-US"/>
              <a:t>Slide C-</a:t>
            </a:r>
            <a:fld id="{47295980-4529-4EFE-B51E-DDBDB9878030}" type="slidenum">
              <a:rPr lang="en-US"/>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5" name="Rectangle 5"/>
          <p:cNvSpPr>
            <a:spLocks noGrp="1" noChangeArrowheads="1"/>
          </p:cNvSpPr>
          <p:nvPr>
            <p:ph type="title"/>
          </p:nvPr>
        </p:nvSpPr>
        <p:spPr>
          <a:xfrm>
            <a:off x="1573213" y="123825"/>
            <a:ext cx="6858000" cy="1143000"/>
          </a:xfrm>
        </p:spPr>
        <p:txBody>
          <a:bodyPr/>
          <a:lstStyle/>
          <a:p>
            <a:pPr>
              <a:defRPr/>
            </a:pPr>
            <a:r>
              <a:rPr lang="en-US" sz="4000" dirty="0" smtClean="0"/>
              <a:t>Vision (</a:t>
            </a:r>
            <a:r>
              <a:rPr lang="en-US" sz="4000" cap="none" dirty="0" smtClean="0"/>
              <a:t>cont'd</a:t>
            </a:r>
            <a:r>
              <a:rPr lang="en-US" sz="4000" dirty="0" smtClean="0"/>
              <a:t>)</a:t>
            </a:r>
          </a:p>
        </p:txBody>
      </p:sp>
      <p:sp>
        <p:nvSpPr>
          <p:cNvPr id="23555" name="Rectangle 6"/>
          <p:cNvSpPr>
            <a:spLocks noGrp="1" noChangeArrowheads="1"/>
          </p:cNvSpPr>
          <p:nvPr>
            <p:ph type="body" idx="1"/>
          </p:nvPr>
        </p:nvSpPr>
        <p:spPr>
          <a:xfrm>
            <a:off x="658813" y="1666875"/>
            <a:ext cx="8056562" cy="4114800"/>
          </a:xfrm>
        </p:spPr>
        <p:txBody>
          <a:bodyPr/>
          <a:lstStyle/>
          <a:p>
            <a:pPr marL="457200" indent="-457200">
              <a:spcBef>
                <a:spcPct val="0"/>
              </a:spcBef>
              <a:defRPr/>
            </a:pPr>
            <a:r>
              <a:rPr lang="en-US" sz="3200" dirty="0" smtClean="0"/>
              <a:t>Searching for ways to improve </a:t>
            </a:r>
          </a:p>
          <a:p>
            <a:pPr marL="457200" lvl="1" indent="0">
              <a:spcBef>
                <a:spcPct val="0"/>
              </a:spcBef>
              <a:defRPr/>
            </a:pPr>
            <a:r>
              <a:rPr lang="en-US" sz="3200" dirty="0" smtClean="0"/>
              <a:t> Personally willing to try out new ideas</a:t>
            </a:r>
          </a:p>
          <a:p>
            <a:pPr marL="457200" lvl="1" indent="0">
              <a:spcBef>
                <a:spcPct val="0"/>
              </a:spcBef>
              <a:defRPr/>
            </a:pPr>
            <a:r>
              <a:rPr lang="en-US" sz="3200" dirty="0" smtClean="0"/>
              <a:t> Receptive to ideas offered by subordinates. </a:t>
            </a:r>
          </a:p>
          <a:p>
            <a:pPr marL="457200" indent="-457200">
              <a:spcBef>
                <a:spcPct val="0"/>
              </a:spcBef>
              <a:defRPr/>
            </a:pPr>
            <a:r>
              <a:rPr lang="en-US" sz="3200" dirty="0" smtClean="0"/>
              <a:t>Recognizing trends inside and outside the department</a:t>
            </a:r>
          </a:p>
        </p:txBody>
      </p:sp>
      <p:sp>
        <p:nvSpPr>
          <p:cNvPr id="5" name="Slide Number Placeholder 4"/>
          <p:cNvSpPr>
            <a:spLocks noGrp="1"/>
          </p:cNvSpPr>
          <p:nvPr>
            <p:ph type="sldNum" sz="quarter" idx="10"/>
          </p:nvPr>
        </p:nvSpPr>
        <p:spPr/>
        <p:txBody>
          <a:bodyPr/>
          <a:lstStyle/>
          <a:p>
            <a:pPr>
              <a:defRPr/>
            </a:pPr>
            <a:r>
              <a:rPr lang="en-US"/>
              <a:t>Slide C-</a:t>
            </a:r>
            <a:fld id="{925FF072-EB12-4904-977E-816AA98B80D8}" type="slidenum">
              <a:rPr lang="en-US"/>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1550988" y="103188"/>
            <a:ext cx="7210425" cy="1314450"/>
          </a:xfrm>
        </p:spPr>
        <p:txBody>
          <a:bodyPr/>
          <a:lstStyle/>
          <a:p>
            <a:pPr>
              <a:defRPr/>
            </a:pPr>
            <a:r>
              <a:rPr lang="en-US" sz="4000" smtClean="0"/>
              <a:t>OBJECTIVES</a:t>
            </a:r>
          </a:p>
        </p:txBody>
      </p:sp>
      <p:sp>
        <p:nvSpPr>
          <p:cNvPr id="6147" name="Rectangle 5"/>
          <p:cNvSpPr>
            <a:spLocks noGrp="1" noChangeArrowheads="1"/>
          </p:cNvSpPr>
          <p:nvPr>
            <p:ph type="body" idx="1"/>
          </p:nvPr>
        </p:nvSpPr>
        <p:spPr>
          <a:xfrm>
            <a:off x="538163" y="1666875"/>
            <a:ext cx="8177212" cy="4114800"/>
          </a:xfrm>
        </p:spPr>
        <p:txBody>
          <a:bodyPr/>
          <a:lstStyle/>
          <a:p>
            <a:pPr marL="457200" indent="-457200">
              <a:spcBef>
                <a:spcPts val="0"/>
              </a:spcBef>
              <a:buFont typeface="Wingdings" pitchFamily="2" charset="2"/>
              <a:buNone/>
              <a:defRPr/>
            </a:pPr>
            <a:r>
              <a:rPr lang="en-US" sz="3200" dirty="0" smtClean="0"/>
              <a:t>The students will:</a:t>
            </a:r>
          </a:p>
          <a:p>
            <a:pPr marL="457200" indent="-457200">
              <a:spcBef>
                <a:spcPts val="0"/>
              </a:spcBef>
              <a:defRPr/>
            </a:pPr>
            <a:r>
              <a:rPr lang="en-US" sz="3200" dirty="0" smtClean="0"/>
              <a:t>Identify characteristics of effective coaches.</a:t>
            </a:r>
          </a:p>
          <a:p>
            <a:pPr marL="457200" indent="-457200">
              <a:spcBef>
                <a:spcPts val="0"/>
              </a:spcBef>
              <a:defRPr/>
            </a:pPr>
            <a:r>
              <a:rPr lang="en-US" sz="3200" dirty="0" smtClean="0"/>
              <a:t>Identify the similarities between effective coaches and effective leaders.</a:t>
            </a:r>
          </a:p>
          <a:p>
            <a:pPr marL="457200" indent="-457200">
              <a:spcBef>
                <a:spcPts val="0"/>
              </a:spcBef>
              <a:defRPr/>
            </a:pPr>
            <a:r>
              <a:rPr lang="en-US" sz="3200" dirty="0" smtClean="0"/>
              <a:t>Identify four critical coaching techniques.</a:t>
            </a:r>
          </a:p>
          <a:p>
            <a:pPr marL="457200" indent="-457200">
              <a:spcBef>
                <a:spcPts val="0"/>
              </a:spcBef>
              <a:defRPr/>
            </a:pPr>
            <a:r>
              <a:rPr lang="en-US" sz="3200" dirty="0" smtClean="0"/>
              <a:t>Match coaching techniques with subordinate performance.</a:t>
            </a:r>
          </a:p>
          <a:p>
            <a:pPr marL="914400">
              <a:spcBef>
                <a:spcPts val="0"/>
              </a:spcBef>
              <a:buFont typeface="Wingdings" pitchFamily="2" charset="2"/>
              <a:buNone/>
              <a:defRPr/>
            </a:pPr>
            <a:endParaRPr lang="en-US" sz="3200" dirty="0" smtClean="0"/>
          </a:p>
        </p:txBody>
      </p:sp>
      <p:sp>
        <p:nvSpPr>
          <p:cNvPr id="5" name="Slide Number Placeholder 4"/>
          <p:cNvSpPr>
            <a:spLocks noGrp="1"/>
          </p:cNvSpPr>
          <p:nvPr>
            <p:ph type="sldNum" sz="quarter" idx="10"/>
          </p:nvPr>
        </p:nvSpPr>
        <p:spPr/>
        <p:txBody>
          <a:bodyPr/>
          <a:lstStyle/>
          <a:p>
            <a:pPr>
              <a:defRPr/>
            </a:pPr>
            <a:r>
              <a:rPr lang="en-US"/>
              <a:t>Slide C-</a:t>
            </a:r>
            <a:fld id="{90415947-B439-48BC-9973-70212EB9434B}"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2487613"/>
            <a:ext cx="6858000" cy="1936750"/>
          </a:xfrm>
        </p:spPr>
        <p:txBody>
          <a:bodyPr/>
          <a:lstStyle/>
          <a:p>
            <a:pPr>
              <a:lnSpc>
                <a:spcPct val="90000"/>
              </a:lnSpc>
              <a:defRPr/>
            </a:pPr>
            <a:r>
              <a:rPr lang="en-US" sz="4000" cap="none" dirty="0" smtClean="0">
                <a:effectLst>
                  <a:outerShdw blurRad="38100" dist="38100" dir="2700000" algn="tl">
                    <a:srgbClr val="000000"/>
                  </a:outerShdw>
                </a:effectLst>
              </a:rPr>
              <a:t>Activity C.2</a:t>
            </a:r>
            <a:br>
              <a:rPr lang="en-US" sz="4000" cap="none" dirty="0" smtClean="0">
                <a:effectLst>
                  <a:outerShdw blurRad="38100" dist="38100" dir="2700000" algn="tl">
                    <a:srgbClr val="000000"/>
                  </a:outerShdw>
                </a:effectLst>
              </a:rPr>
            </a:br>
            <a:r>
              <a:rPr lang="en-US" sz="4000" cap="none" dirty="0" smtClean="0">
                <a:effectLst>
                  <a:outerShdw blurRad="38100" dist="38100" dir="2700000" algn="tl">
                    <a:srgbClr val="000000"/>
                  </a:outerShdw>
                </a:effectLst>
              </a:rPr>
              <a:t>Recognizing Trends</a:t>
            </a:r>
            <a:br>
              <a:rPr lang="en-US" sz="4000" cap="none" dirty="0" smtClean="0">
                <a:effectLst>
                  <a:outerShdw blurRad="38100" dist="38100" dir="2700000" algn="tl">
                    <a:srgbClr val="000000"/>
                  </a:outerShdw>
                </a:effectLst>
              </a:rPr>
            </a:br>
            <a:endParaRPr lang="en-US" sz="4000" cap="none" dirty="0" smtClean="0"/>
          </a:p>
        </p:txBody>
      </p:sp>
      <p:sp>
        <p:nvSpPr>
          <p:cNvPr id="4" name="Slide Number Placeholder 3"/>
          <p:cNvSpPr>
            <a:spLocks noGrp="1"/>
          </p:cNvSpPr>
          <p:nvPr>
            <p:ph type="sldNum" sz="quarter" idx="10"/>
          </p:nvPr>
        </p:nvSpPr>
        <p:spPr/>
        <p:txBody>
          <a:bodyPr/>
          <a:lstStyle/>
          <a:p>
            <a:pPr>
              <a:defRPr/>
            </a:pPr>
            <a:r>
              <a:rPr lang="en-US"/>
              <a:t>Slide C-</a:t>
            </a:r>
            <a:fld id="{043AF15B-C647-4541-9D5E-913540D1609C}" type="slidenum">
              <a:rPr lang="en-US"/>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941388" y="2225675"/>
            <a:ext cx="5122862" cy="4114800"/>
          </a:xfrm>
        </p:spPr>
        <p:txBody>
          <a:bodyPr/>
          <a:lstStyle/>
          <a:p>
            <a:pPr marL="0" indent="0">
              <a:spcBef>
                <a:spcPct val="0"/>
              </a:spcBef>
              <a:buFont typeface="Wingdings" pitchFamily="2" charset="2"/>
              <a:buNone/>
              <a:defRPr/>
            </a:pPr>
            <a:r>
              <a:rPr lang="en-US" sz="3200" dirty="0" smtClean="0">
                <a:latin typeface="+mj-lt"/>
              </a:rPr>
              <a:t>How does an effective coach balance self-confidence and humility?</a:t>
            </a:r>
          </a:p>
        </p:txBody>
      </p:sp>
      <p:pic>
        <p:nvPicPr>
          <p:cNvPr id="286723" name="Picture 3" descr="MCj04337970000[1]"/>
          <p:cNvPicPr>
            <a:picLocks noChangeAspect="1" noChangeArrowheads="1"/>
          </p:cNvPicPr>
          <p:nvPr/>
        </p:nvPicPr>
        <p:blipFill>
          <a:blip r:embed="rId2" cstate="print"/>
          <a:srcRect/>
          <a:stretch>
            <a:fillRect/>
          </a:stretch>
        </p:blipFill>
        <p:spPr bwMode="auto">
          <a:xfrm>
            <a:off x="5967413" y="2520950"/>
            <a:ext cx="2286000" cy="2286000"/>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pPr>
              <a:defRPr/>
            </a:pPr>
            <a:r>
              <a:rPr lang="en-US"/>
              <a:t>Slide C-</a:t>
            </a:r>
            <a:fld id="{B7736D6E-4408-4273-A34D-C4E87DEAD73B}" type="slidenum">
              <a:rPr lang="en-US"/>
              <a:pPr>
                <a:defRPr/>
              </a:pPr>
              <a:t>21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86723"/>
                                        </p:tgtEl>
                                        <p:attrNameLst>
                                          <p:attrName>style.visibility</p:attrName>
                                        </p:attrNameLst>
                                      </p:cBhvr>
                                      <p:to>
                                        <p:strVal val="visible"/>
                                      </p:to>
                                    </p:set>
                                    <p:anim calcmode="lin" valueType="num">
                                      <p:cBhvr additive="base">
                                        <p:cTn id="7" dur="500" fill="hold"/>
                                        <p:tgtEl>
                                          <p:spTgt spid="286723"/>
                                        </p:tgtEl>
                                        <p:attrNameLst>
                                          <p:attrName>ppt_x</p:attrName>
                                        </p:attrNameLst>
                                      </p:cBhvr>
                                      <p:tavLst>
                                        <p:tav tm="0">
                                          <p:val>
                                            <p:strVal val="0-#ppt_w/2"/>
                                          </p:val>
                                        </p:tav>
                                        <p:tav tm="100000">
                                          <p:val>
                                            <p:strVal val="#ppt_x"/>
                                          </p:val>
                                        </p:tav>
                                      </p:tavLst>
                                    </p:anim>
                                    <p:anim calcmode="lin" valueType="num">
                                      <p:cBhvr additive="base">
                                        <p:cTn id="8" dur="500" fill="hold"/>
                                        <p:tgtEl>
                                          <p:spTgt spid="286723"/>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500" fill="hold"/>
                                        <p:tgtEl>
                                          <p:spTgt spid="2867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pPr>
              <a:defRPr/>
            </a:pPr>
            <a:r>
              <a:rPr lang="en-US" dirty="0" smtClean="0"/>
              <a:t>Self-Confidence and Humility</a:t>
            </a:r>
          </a:p>
        </p:txBody>
      </p:sp>
      <p:sp>
        <p:nvSpPr>
          <p:cNvPr id="26627" name="Rectangle 3"/>
          <p:cNvSpPr>
            <a:spLocks noGrp="1" noChangeArrowheads="1"/>
          </p:cNvSpPr>
          <p:nvPr>
            <p:ph type="body" idx="1"/>
          </p:nvPr>
        </p:nvSpPr>
        <p:spPr>
          <a:xfrm>
            <a:off x="484188" y="1450975"/>
            <a:ext cx="8231187" cy="4114800"/>
          </a:xfrm>
        </p:spPr>
        <p:txBody>
          <a:bodyPr/>
          <a:lstStyle/>
          <a:p>
            <a:pPr marL="457200" indent="-457200">
              <a:spcBef>
                <a:spcPct val="0"/>
              </a:spcBef>
              <a:defRPr/>
            </a:pPr>
            <a:r>
              <a:rPr lang="en-US" dirty="0" smtClean="0"/>
              <a:t>Self confidence--self-esteem</a:t>
            </a:r>
          </a:p>
          <a:p>
            <a:pPr marL="457200" lvl="1" indent="0">
              <a:spcBef>
                <a:spcPct val="0"/>
              </a:spcBef>
              <a:defRPr/>
            </a:pPr>
            <a:r>
              <a:rPr lang="en-US" dirty="0" smtClean="0"/>
              <a:t> Effective leaders recognize they have a position of authority due to their own proven ability, as evidenced by any of the following:</a:t>
            </a:r>
          </a:p>
          <a:p>
            <a:pPr marL="914400" lvl="2" indent="0">
              <a:spcBef>
                <a:spcPct val="0"/>
              </a:spcBef>
              <a:buFontTx/>
              <a:buNone/>
              <a:defRPr/>
            </a:pPr>
            <a:r>
              <a:rPr lang="en-US" dirty="0" smtClean="0">
                <a:solidFill>
                  <a:srgbClr val="FFFFFF"/>
                </a:solidFill>
              </a:rPr>
              <a:t>-- Past performance evaluations </a:t>
            </a:r>
          </a:p>
          <a:p>
            <a:pPr marL="914400" lvl="2" indent="0">
              <a:spcBef>
                <a:spcPct val="0"/>
              </a:spcBef>
              <a:buFontTx/>
              <a:buNone/>
              <a:defRPr/>
            </a:pPr>
            <a:r>
              <a:rPr lang="en-US" dirty="0" smtClean="0">
                <a:solidFill>
                  <a:srgbClr val="FFFFFF"/>
                </a:solidFill>
              </a:rPr>
              <a:t>-- Positive comments by peers or superiors </a:t>
            </a:r>
          </a:p>
          <a:p>
            <a:pPr marL="914400" lvl="2" indent="0">
              <a:spcBef>
                <a:spcPct val="0"/>
              </a:spcBef>
              <a:buFontTx/>
              <a:buNone/>
              <a:defRPr/>
            </a:pPr>
            <a:r>
              <a:rPr lang="en-US" dirty="0" smtClean="0">
                <a:solidFill>
                  <a:srgbClr val="FFFFFF"/>
                </a:solidFill>
              </a:rPr>
              <a:t>-- Successful performance during promotional procedures</a:t>
            </a:r>
          </a:p>
          <a:p>
            <a:pPr marL="914400" lvl="2" indent="0">
              <a:spcBef>
                <a:spcPct val="0"/>
              </a:spcBef>
              <a:buFontTx/>
              <a:buNone/>
              <a:defRPr/>
            </a:pPr>
            <a:r>
              <a:rPr lang="en-US" dirty="0" smtClean="0">
                <a:solidFill>
                  <a:srgbClr val="FFFFFF"/>
                </a:solidFill>
              </a:rPr>
              <a:t>-- Election to office by peer vote in a volunteer company</a:t>
            </a:r>
          </a:p>
        </p:txBody>
      </p:sp>
      <p:sp>
        <p:nvSpPr>
          <p:cNvPr id="5" name="Slide Number Placeholder 4"/>
          <p:cNvSpPr>
            <a:spLocks noGrp="1"/>
          </p:cNvSpPr>
          <p:nvPr>
            <p:ph type="sldNum" sz="quarter" idx="10"/>
          </p:nvPr>
        </p:nvSpPr>
        <p:spPr/>
        <p:txBody>
          <a:bodyPr/>
          <a:lstStyle/>
          <a:p>
            <a:pPr>
              <a:defRPr/>
            </a:pPr>
            <a:r>
              <a:rPr lang="en-US"/>
              <a:t>Slide C-</a:t>
            </a:r>
            <a:fld id="{A3D527B0-2CD7-4CFA-A937-BC9DC5F7ACC5}" type="slidenum">
              <a:rPr lang="en-US"/>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1762125" y="123825"/>
            <a:ext cx="6858000" cy="1143000"/>
          </a:xfrm>
        </p:spPr>
        <p:txBody>
          <a:bodyPr/>
          <a:lstStyle/>
          <a:p>
            <a:pPr>
              <a:defRPr/>
            </a:pPr>
            <a:r>
              <a:rPr lang="en-US" dirty="0" smtClean="0"/>
              <a:t>Self-Confidence and Humility (</a:t>
            </a:r>
            <a:r>
              <a:rPr lang="en-US" cap="none" dirty="0" smtClean="0"/>
              <a:t>cont'd</a:t>
            </a:r>
            <a:r>
              <a:rPr lang="en-US" dirty="0" smtClean="0"/>
              <a:t>)</a:t>
            </a:r>
          </a:p>
        </p:txBody>
      </p:sp>
      <p:sp>
        <p:nvSpPr>
          <p:cNvPr id="27651" name="Rectangle 3"/>
          <p:cNvSpPr>
            <a:spLocks noGrp="1" noChangeArrowheads="1"/>
          </p:cNvSpPr>
          <p:nvPr>
            <p:ph type="body" idx="1"/>
          </p:nvPr>
        </p:nvSpPr>
        <p:spPr>
          <a:xfrm>
            <a:off x="981075" y="1774825"/>
            <a:ext cx="7734300" cy="4114800"/>
          </a:xfrm>
        </p:spPr>
        <p:txBody>
          <a:bodyPr/>
          <a:lstStyle/>
          <a:p>
            <a:pPr marL="457200" indent="-457200">
              <a:spcBef>
                <a:spcPct val="0"/>
              </a:spcBef>
              <a:defRPr/>
            </a:pPr>
            <a:r>
              <a:rPr lang="en-US" dirty="0" smtClean="0"/>
              <a:t>Self confidence--self-esteem</a:t>
            </a:r>
          </a:p>
          <a:p>
            <a:pPr marL="457200" lvl="1" indent="0">
              <a:spcBef>
                <a:spcPct val="0"/>
              </a:spcBef>
              <a:defRPr/>
            </a:pPr>
            <a:r>
              <a:rPr lang="en-US" dirty="0" smtClean="0"/>
              <a:t> Rightly proud of their own success, and recognize their value to the organization</a:t>
            </a:r>
          </a:p>
          <a:p>
            <a:pPr marL="457200" lvl="1" indent="0">
              <a:spcBef>
                <a:spcPct val="0"/>
              </a:spcBef>
              <a:defRPr/>
            </a:pPr>
            <a:r>
              <a:rPr lang="en-US" dirty="0" smtClean="0"/>
              <a:t> Don't let their egos get in the way</a:t>
            </a:r>
          </a:p>
          <a:p>
            <a:pPr marL="914400" lvl="2" indent="0">
              <a:spcBef>
                <a:spcPct val="0"/>
              </a:spcBef>
              <a:buFontTx/>
              <a:buNone/>
              <a:defRPr/>
            </a:pPr>
            <a:r>
              <a:rPr lang="en-US" dirty="0" smtClean="0">
                <a:solidFill>
                  <a:srgbClr val="FFFFFF"/>
                </a:solidFill>
              </a:rPr>
              <a:t>-- Aren't conceited</a:t>
            </a:r>
          </a:p>
          <a:p>
            <a:pPr marL="914400" lvl="2" indent="0">
              <a:spcBef>
                <a:spcPct val="0"/>
              </a:spcBef>
              <a:buFontTx/>
              <a:buNone/>
              <a:defRPr/>
            </a:pPr>
            <a:r>
              <a:rPr lang="en-US" dirty="0" smtClean="0">
                <a:solidFill>
                  <a:srgbClr val="FFFFFF"/>
                </a:solidFill>
              </a:rPr>
              <a:t>-- Able to poke fun at themselves</a:t>
            </a:r>
          </a:p>
        </p:txBody>
      </p:sp>
      <p:sp>
        <p:nvSpPr>
          <p:cNvPr id="5" name="Slide Number Placeholder 4"/>
          <p:cNvSpPr>
            <a:spLocks noGrp="1"/>
          </p:cNvSpPr>
          <p:nvPr>
            <p:ph type="sldNum" sz="quarter" idx="10"/>
          </p:nvPr>
        </p:nvSpPr>
        <p:spPr/>
        <p:txBody>
          <a:bodyPr/>
          <a:lstStyle/>
          <a:p>
            <a:pPr>
              <a:defRPr/>
            </a:pPr>
            <a:r>
              <a:rPr lang="en-US"/>
              <a:t>Slide C-</a:t>
            </a:r>
            <a:fld id="{0F90B6E7-16EE-4BA2-B546-491CF9AFF94E}" type="slidenum">
              <a:rPr lang="en-US"/>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1762125" y="123825"/>
            <a:ext cx="6858000" cy="1143000"/>
          </a:xfrm>
        </p:spPr>
        <p:txBody>
          <a:bodyPr/>
          <a:lstStyle/>
          <a:p>
            <a:pPr>
              <a:defRPr/>
            </a:pPr>
            <a:r>
              <a:rPr lang="en-US" dirty="0" smtClean="0"/>
              <a:t>Self-Confidence and Humility (</a:t>
            </a:r>
            <a:r>
              <a:rPr lang="en-US" cap="none" dirty="0" smtClean="0"/>
              <a:t>cont'd</a:t>
            </a:r>
            <a:r>
              <a:rPr lang="en-US" dirty="0" smtClean="0"/>
              <a:t>)</a:t>
            </a:r>
          </a:p>
        </p:txBody>
      </p:sp>
      <p:sp>
        <p:nvSpPr>
          <p:cNvPr id="28675" name="Rectangle 3"/>
          <p:cNvSpPr>
            <a:spLocks noGrp="1" noChangeArrowheads="1"/>
          </p:cNvSpPr>
          <p:nvPr>
            <p:ph type="body" idx="1"/>
          </p:nvPr>
        </p:nvSpPr>
        <p:spPr>
          <a:xfrm>
            <a:off x="752475" y="1666875"/>
            <a:ext cx="7962900" cy="4114800"/>
          </a:xfrm>
        </p:spPr>
        <p:txBody>
          <a:bodyPr/>
          <a:lstStyle/>
          <a:p>
            <a:pPr marL="457200" indent="-457200">
              <a:spcBef>
                <a:spcPct val="0"/>
              </a:spcBef>
              <a:defRPr/>
            </a:pPr>
            <a:r>
              <a:rPr lang="en-US" dirty="0" smtClean="0"/>
              <a:t>Self-confidence--making a difference</a:t>
            </a:r>
          </a:p>
          <a:p>
            <a:pPr marL="457200" lvl="1" indent="0">
              <a:spcBef>
                <a:spcPct val="0"/>
              </a:spcBef>
              <a:defRPr/>
            </a:pPr>
            <a:r>
              <a:rPr lang="en-US" dirty="0" smtClean="0"/>
              <a:t> Effective leaders truly believe they can make a difference.</a:t>
            </a:r>
          </a:p>
          <a:p>
            <a:pPr marL="457200" lvl="1" indent="0">
              <a:spcBef>
                <a:spcPct val="0"/>
              </a:spcBef>
              <a:defRPr/>
            </a:pPr>
            <a:r>
              <a:rPr lang="en-US" dirty="0" smtClean="0"/>
              <a:t> Accept the fact that they're responsible for the success or failure. </a:t>
            </a:r>
          </a:p>
          <a:p>
            <a:pPr marL="457200" lvl="1" indent="0">
              <a:spcBef>
                <a:spcPct val="0"/>
              </a:spcBef>
              <a:defRPr/>
            </a:pPr>
            <a:r>
              <a:rPr lang="en-US" dirty="0" smtClean="0"/>
              <a:t> This allows them to focus on their leadership role instead of just being "one of the crew." </a:t>
            </a:r>
          </a:p>
        </p:txBody>
      </p:sp>
      <p:sp>
        <p:nvSpPr>
          <p:cNvPr id="5" name="Slide Number Placeholder 4"/>
          <p:cNvSpPr>
            <a:spLocks noGrp="1"/>
          </p:cNvSpPr>
          <p:nvPr>
            <p:ph type="sldNum" sz="quarter" idx="10"/>
          </p:nvPr>
        </p:nvSpPr>
        <p:spPr/>
        <p:txBody>
          <a:bodyPr/>
          <a:lstStyle/>
          <a:p>
            <a:pPr>
              <a:defRPr/>
            </a:pPr>
            <a:r>
              <a:rPr lang="en-US"/>
              <a:t>Slide C-</a:t>
            </a:r>
            <a:fld id="{EF0EAC8D-85B3-4B15-8D95-03644DBD7C5A}" type="slidenum">
              <a:rPr lang="en-US"/>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1774825" y="123825"/>
            <a:ext cx="6858000" cy="1143000"/>
          </a:xfrm>
        </p:spPr>
        <p:txBody>
          <a:bodyPr/>
          <a:lstStyle/>
          <a:p>
            <a:pPr>
              <a:defRPr/>
            </a:pPr>
            <a:r>
              <a:rPr lang="en-US" dirty="0" smtClean="0"/>
              <a:t>Self-Confidence and Humility (</a:t>
            </a:r>
            <a:r>
              <a:rPr lang="en-US" cap="none" dirty="0" smtClean="0"/>
              <a:t>cont'd</a:t>
            </a:r>
            <a:r>
              <a:rPr lang="en-US" dirty="0" smtClean="0"/>
              <a:t>)</a:t>
            </a:r>
          </a:p>
        </p:txBody>
      </p:sp>
      <p:sp>
        <p:nvSpPr>
          <p:cNvPr id="29699" name="Rectangle 3"/>
          <p:cNvSpPr>
            <a:spLocks noGrp="1" noChangeArrowheads="1"/>
          </p:cNvSpPr>
          <p:nvPr>
            <p:ph type="body" idx="1"/>
          </p:nvPr>
        </p:nvSpPr>
        <p:spPr>
          <a:xfrm>
            <a:off x="698500" y="1666875"/>
            <a:ext cx="8016875" cy="4114800"/>
          </a:xfrm>
        </p:spPr>
        <p:txBody>
          <a:bodyPr/>
          <a:lstStyle/>
          <a:p>
            <a:pPr marL="457200" indent="-457200">
              <a:spcBef>
                <a:spcPct val="0"/>
              </a:spcBef>
              <a:defRPr/>
            </a:pPr>
            <a:r>
              <a:rPr lang="en-US" dirty="0" smtClean="0"/>
              <a:t>Technical expertise</a:t>
            </a:r>
          </a:p>
          <a:p>
            <a:pPr marL="457200" lvl="1" indent="0">
              <a:spcBef>
                <a:spcPct val="0"/>
              </a:spcBef>
              <a:defRPr/>
            </a:pPr>
            <a:r>
              <a:rPr lang="en-US" dirty="0" smtClean="0"/>
              <a:t> Accept their own technical expertise and work hard to stay on top </a:t>
            </a:r>
          </a:p>
          <a:p>
            <a:pPr marL="457200" lvl="1" indent="0">
              <a:spcBef>
                <a:spcPct val="0"/>
              </a:spcBef>
              <a:defRPr/>
            </a:pPr>
            <a:r>
              <a:rPr lang="en-US" dirty="0" smtClean="0"/>
              <a:t> Generous about sharing knowledge </a:t>
            </a:r>
          </a:p>
          <a:p>
            <a:pPr marL="457200" lvl="1" indent="0">
              <a:spcBef>
                <a:spcPct val="0"/>
              </a:spcBef>
              <a:defRPr/>
            </a:pPr>
            <a:r>
              <a:rPr lang="en-US" dirty="0" smtClean="0"/>
              <a:t> Not threatened by subordinates who want to be as technically proficient as the leader </a:t>
            </a:r>
          </a:p>
        </p:txBody>
      </p:sp>
      <p:sp>
        <p:nvSpPr>
          <p:cNvPr id="5" name="Slide Number Placeholder 4"/>
          <p:cNvSpPr>
            <a:spLocks noGrp="1"/>
          </p:cNvSpPr>
          <p:nvPr>
            <p:ph type="sldNum" sz="quarter" idx="10"/>
          </p:nvPr>
        </p:nvSpPr>
        <p:spPr/>
        <p:txBody>
          <a:bodyPr/>
          <a:lstStyle/>
          <a:p>
            <a:pPr>
              <a:defRPr/>
            </a:pPr>
            <a:r>
              <a:rPr lang="en-US"/>
              <a:t>Slide C-</a:t>
            </a:r>
            <a:fld id="{779EFC1D-69A4-4AD2-9104-455DE8BE8110}" type="slidenum">
              <a:rPr lang="en-US"/>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1789113" y="123825"/>
            <a:ext cx="6858000" cy="1143000"/>
          </a:xfrm>
        </p:spPr>
        <p:txBody>
          <a:bodyPr/>
          <a:lstStyle/>
          <a:p>
            <a:pPr>
              <a:defRPr/>
            </a:pPr>
            <a:r>
              <a:rPr lang="en-US" dirty="0" smtClean="0"/>
              <a:t>Self-Confidence and Humility (</a:t>
            </a:r>
            <a:r>
              <a:rPr lang="en-US" cap="none" dirty="0" smtClean="0"/>
              <a:t>cont'd</a:t>
            </a:r>
            <a:r>
              <a:rPr lang="en-US" dirty="0" smtClean="0"/>
              <a:t>)</a:t>
            </a:r>
          </a:p>
        </p:txBody>
      </p:sp>
      <p:sp>
        <p:nvSpPr>
          <p:cNvPr id="30723" name="Rectangle 3"/>
          <p:cNvSpPr>
            <a:spLocks noGrp="1" noChangeArrowheads="1"/>
          </p:cNvSpPr>
          <p:nvPr>
            <p:ph type="body" idx="1"/>
          </p:nvPr>
        </p:nvSpPr>
        <p:spPr>
          <a:xfrm>
            <a:off x="631825" y="1519238"/>
            <a:ext cx="8083550" cy="4262437"/>
          </a:xfrm>
        </p:spPr>
        <p:txBody>
          <a:bodyPr/>
          <a:lstStyle/>
          <a:p>
            <a:pPr marL="457200" indent="-457200">
              <a:spcBef>
                <a:spcPct val="0"/>
              </a:spcBef>
              <a:defRPr/>
            </a:pPr>
            <a:r>
              <a:rPr lang="en-US" dirty="0" smtClean="0"/>
              <a:t>Humility</a:t>
            </a:r>
          </a:p>
          <a:p>
            <a:pPr marL="457200" lvl="1" indent="0">
              <a:spcBef>
                <a:spcPct val="0"/>
              </a:spcBef>
              <a:defRPr/>
            </a:pPr>
            <a:r>
              <a:rPr lang="en-US" dirty="0" smtClean="0"/>
              <a:t> Effective leaders recognize dependence on work group.</a:t>
            </a:r>
          </a:p>
          <a:p>
            <a:pPr marL="457200" lvl="1" indent="0">
              <a:spcBef>
                <a:spcPct val="0"/>
              </a:spcBef>
              <a:defRPr/>
            </a:pPr>
            <a:r>
              <a:rPr lang="en-US" dirty="0" smtClean="0"/>
              <a:t> Get things done through others:</a:t>
            </a:r>
          </a:p>
          <a:p>
            <a:pPr marL="914400" lvl="2" indent="0">
              <a:spcBef>
                <a:spcPct val="0"/>
              </a:spcBef>
              <a:buFontTx/>
              <a:buNone/>
              <a:defRPr/>
            </a:pPr>
            <a:r>
              <a:rPr lang="en-US" dirty="0" smtClean="0">
                <a:solidFill>
                  <a:srgbClr val="FFFFFF"/>
                </a:solidFill>
                <a:effectLst>
                  <a:outerShdw blurRad="38100" dist="38100" dir="2700000" algn="tl">
                    <a:srgbClr val="000000">
                      <a:alpha val="43137"/>
                    </a:srgbClr>
                  </a:outerShdw>
                </a:effectLst>
              </a:rPr>
              <a:t>-- You're not leading if no one is following.</a:t>
            </a:r>
          </a:p>
          <a:p>
            <a:pPr marL="914400" lvl="2" indent="0">
              <a:spcBef>
                <a:spcPct val="0"/>
              </a:spcBef>
              <a:buFontTx/>
              <a:buNone/>
              <a:defRPr/>
            </a:pPr>
            <a:r>
              <a:rPr lang="en-US" dirty="0" smtClean="0">
                <a:solidFill>
                  <a:srgbClr val="FFFFFF"/>
                </a:solidFill>
                <a:effectLst>
                  <a:outerShdw blurRad="38100" dist="38100" dir="2700000" algn="tl">
                    <a:srgbClr val="000000">
                      <a:alpha val="43137"/>
                    </a:srgbClr>
                  </a:outerShdw>
                </a:effectLst>
              </a:rPr>
              <a:t>-- You're not leading if you're doing everything yourself.</a:t>
            </a:r>
            <a:endParaRPr lang="en-US" dirty="0" smtClean="0"/>
          </a:p>
          <a:p>
            <a:pPr marL="457200" lvl="1" indent="0">
              <a:spcBef>
                <a:spcPct val="0"/>
              </a:spcBef>
              <a:defRPr/>
            </a:pPr>
            <a:r>
              <a:rPr lang="en-US" dirty="0" smtClean="0"/>
              <a:t> Leader gets evaluated on subordinates accomplishments!</a:t>
            </a:r>
          </a:p>
        </p:txBody>
      </p:sp>
      <p:sp>
        <p:nvSpPr>
          <p:cNvPr id="5" name="Slide Number Placeholder 4"/>
          <p:cNvSpPr>
            <a:spLocks noGrp="1"/>
          </p:cNvSpPr>
          <p:nvPr>
            <p:ph type="sldNum" sz="quarter" idx="10"/>
          </p:nvPr>
        </p:nvSpPr>
        <p:spPr/>
        <p:txBody>
          <a:bodyPr/>
          <a:lstStyle/>
          <a:p>
            <a:pPr>
              <a:defRPr/>
            </a:pPr>
            <a:r>
              <a:rPr lang="en-US"/>
              <a:t>Slide C-</a:t>
            </a:r>
            <a:fld id="{2679E7D7-0B84-4965-B386-53C8B694914B}" type="slidenum">
              <a:rPr lang="en-US"/>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1747838" y="123825"/>
            <a:ext cx="6858000" cy="1143000"/>
          </a:xfrm>
        </p:spPr>
        <p:txBody>
          <a:bodyPr/>
          <a:lstStyle/>
          <a:p>
            <a:pPr>
              <a:defRPr/>
            </a:pPr>
            <a:r>
              <a:rPr lang="en-US" dirty="0" smtClean="0"/>
              <a:t>Self-Confidence and Humility (</a:t>
            </a:r>
            <a:r>
              <a:rPr lang="en-US" cap="none" dirty="0" smtClean="0"/>
              <a:t>cont'd</a:t>
            </a:r>
            <a:r>
              <a:rPr lang="en-US" dirty="0" smtClean="0"/>
              <a:t>)</a:t>
            </a:r>
          </a:p>
        </p:txBody>
      </p:sp>
      <p:sp>
        <p:nvSpPr>
          <p:cNvPr id="31747" name="Rectangle 3"/>
          <p:cNvSpPr>
            <a:spLocks noGrp="1" noChangeArrowheads="1"/>
          </p:cNvSpPr>
          <p:nvPr>
            <p:ph type="body" idx="1"/>
          </p:nvPr>
        </p:nvSpPr>
        <p:spPr>
          <a:xfrm>
            <a:off x="725488" y="1666875"/>
            <a:ext cx="7989887" cy="4114800"/>
          </a:xfrm>
        </p:spPr>
        <p:txBody>
          <a:bodyPr/>
          <a:lstStyle/>
          <a:p>
            <a:pPr marL="457200" indent="-457200">
              <a:spcBef>
                <a:spcPct val="0"/>
              </a:spcBef>
              <a:defRPr/>
            </a:pPr>
            <a:r>
              <a:rPr lang="en-US" dirty="0" smtClean="0"/>
              <a:t>Leadership priorities</a:t>
            </a:r>
          </a:p>
          <a:p>
            <a:pPr marL="457200" lvl="1" indent="0">
              <a:spcBef>
                <a:spcPct val="0"/>
              </a:spcBef>
              <a:defRPr/>
            </a:pPr>
            <a:r>
              <a:rPr lang="en-US" dirty="0" smtClean="0"/>
              <a:t> Do whatever possible to help subordinates succeed.</a:t>
            </a:r>
          </a:p>
          <a:p>
            <a:pPr marL="457200" lvl="1" indent="0">
              <a:spcBef>
                <a:spcPct val="0"/>
              </a:spcBef>
              <a:defRPr/>
            </a:pPr>
            <a:r>
              <a:rPr lang="en-US" dirty="0" smtClean="0"/>
              <a:t> Effective coaches accept responsibility for the success or failure of entire team or individuals.</a:t>
            </a:r>
          </a:p>
          <a:p>
            <a:pPr marL="457200" lvl="1" indent="0">
              <a:spcBef>
                <a:spcPct val="0"/>
              </a:spcBef>
              <a:defRPr/>
            </a:pPr>
            <a:r>
              <a:rPr lang="en-US" dirty="0" smtClean="0"/>
              <a:t> Effective COs accept responsibility for the success or failure of the entire company or of each company individuals.</a:t>
            </a:r>
          </a:p>
        </p:txBody>
      </p:sp>
      <p:sp>
        <p:nvSpPr>
          <p:cNvPr id="5" name="Slide Number Placeholder 4"/>
          <p:cNvSpPr>
            <a:spLocks noGrp="1"/>
          </p:cNvSpPr>
          <p:nvPr>
            <p:ph type="sldNum" sz="quarter" idx="10"/>
          </p:nvPr>
        </p:nvSpPr>
        <p:spPr/>
        <p:txBody>
          <a:bodyPr/>
          <a:lstStyle/>
          <a:p>
            <a:pPr>
              <a:defRPr/>
            </a:pPr>
            <a:r>
              <a:rPr lang="en-US"/>
              <a:t>Slide C-</a:t>
            </a:r>
            <a:fld id="{0FF6C9A8-3B17-4A04-9037-F566C820374E}" type="slidenum">
              <a:rPr lang="en-US"/>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2568575" y="2257425"/>
            <a:ext cx="6373813" cy="4257675"/>
          </a:xfrm>
          <a:solidFill>
            <a:srgbClr val="777777">
              <a:alpha val="35001"/>
            </a:srgbClr>
          </a:solidFill>
        </p:spPr>
        <p:txBody>
          <a:bodyPr/>
          <a:lstStyle/>
          <a:p>
            <a:pPr algn="l">
              <a:defRPr/>
            </a:pPr>
            <a:r>
              <a:rPr lang="en-US" sz="2800" cap="none" dirty="0" smtClean="0"/>
              <a:t>"I never criticize a player until he's convinced of my unconditional confidence in his ability."</a:t>
            </a:r>
            <a:br>
              <a:rPr lang="en-US" sz="2800" cap="none" dirty="0" smtClean="0"/>
            </a:br>
            <a:r>
              <a:rPr lang="en-US" sz="2800" cap="none" dirty="0" smtClean="0"/>
              <a:t/>
            </a:r>
            <a:br>
              <a:rPr lang="en-US" sz="2800" cap="none" dirty="0" smtClean="0"/>
            </a:br>
            <a:r>
              <a:rPr lang="en-US" sz="2800" cap="none" dirty="0" smtClean="0"/>
              <a:t>- </a:t>
            </a:r>
            <a:r>
              <a:rPr lang="en-US" sz="2800" i="1" cap="none" dirty="0" smtClean="0"/>
              <a:t>Coach John Robinson, L.A. Rams</a:t>
            </a:r>
          </a:p>
        </p:txBody>
      </p:sp>
      <p:sp>
        <p:nvSpPr>
          <p:cNvPr id="4" name="Slide Number Placeholder 3"/>
          <p:cNvSpPr>
            <a:spLocks noGrp="1"/>
          </p:cNvSpPr>
          <p:nvPr>
            <p:ph type="sldNum" sz="quarter" idx="10"/>
          </p:nvPr>
        </p:nvSpPr>
        <p:spPr/>
        <p:txBody>
          <a:bodyPr/>
          <a:lstStyle/>
          <a:p>
            <a:pPr>
              <a:defRPr/>
            </a:pPr>
            <a:r>
              <a:rPr lang="en-US"/>
              <a:t>Slide C-</a:t>
            </a:r>
            <a:fld id="{0D9FC025-99D6-4ECF-85B1-D42041D55BE8}" type="slidenum">
              <a:rPr lang="en-US"/>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886325" y="26988"/>
            <a:ext cx="3905250" cy="4627562"/>
          </a:xfrm>
          <a:solidFill>
            <a:srgbClr val="000000">
              <a:alpha val="25098"/>
            </a:srgbClr>
          </a:solidFill>
        </p:spPr>
        <p:txBody>
          <a:bodyPr/>
          <a:lstStyle/>
          <a:p>
            <a:pPr>
              <a:defRPr/>
            </a:pPr>
            <a:r>
              <a:rPr lang="en-US" sz="2200" cap="none" dirty="0" smtClean="0"/>
              <a:t>"Indiana basketball coach, Bobby Knight, rants and raves--and wins. San Francisco Forty-</a:t>
            </a:r>
            <a:r>
              <a:rPr lang="en-US" sz="2200" cap="none" dirty="0" err="1" smtClean="0"/>
              <a:t>Niner</a:t>
            </a:r>
            <a:r>
              <a:rPr lang="en-US" sz="2200" cap="none" dirty="0" smtClean="0"/>
              <a:t> coach, Bill Walsh, is so cool and collected he's known as 'The Professor' – and wins.  Despite different styles, both exhibit compassion, empathy, and a belief in the ability of each team member."</a:t>
            </a:r>
          </a:p>
        </p:txBody>
      </p:sp>
      <p:sp>
        <p:nvSpPr>
          <p:cNvPr id="4" name="Slide Number Placeholder 3"/>
          <p:cNvSpPr>
            <a:spLocks noGrp="1"/>
          </p:cNvSpPr>
          <p:nvPr>
            <p:ph type="sldNum" sz="quarter" idx="10"/>
          </p:nvPr>
        </p:nvSpPr>
        <p:spPr/>
        <p:txBody>
          <a:bodyPr/>
          <a:lstStyle/>
          <a:p>
            <a:pPr>
              <a:defRPr/>
            </a:pPr>
            <a:r>
              <a:rPr lang="en-US"/>
              <a:t>Slide C-</a:t>
            </a:r>
            <a:fld id="{8D8E3182-4999-4679-9603-58F63AC35D27}" type="slidenum">
              <a:rPr lang="en-US"/>
              <a:pPr>
                <a:defRPr/>
              </a:pPr>
              <a:t>29</a:t>
            </a:fld>
            <a:endParaRPr lang="en-US" dirty="0"/>
          </a:p>
        </p:txBody>
      </p:sp>
      <p:sp>
        <p:nvSpPr>
          <p:cNvPr id="5" name="TextBox 4"/>
          <p:cNvSpPr txBox="1"/>
          <p:nvPr/>
        </p:nvSpPr>
        <p:spPr>
          <a:xfrm>
            <a:off x="4987925" y="4835525"/>
            <a:ext cx="3836988" cy="830263"/>
          </a:xfrm>
          <a:prstGeom prst="rect">
            <a:avLst/>
          </a:prstGeom>
          <a:noFill/>
        </p:spPr>
        <p:txBody>
          <a:bodyPr>
            <a:spAutoFit/>
          </a:bodyPr>
          <a:lstStyle/>
          <a:p>
            <a:pPr>
              <a:defRPr/>
            </a:pPr>
            <a:r>
              <a:rPr lang="en-US" b="1" dirty="0">
                <a:solidFill>
                  <a:srgbClr val="FFFFFF"/>
                </a:solidFill>
                <a:effectLst>
                  <a:outerShdw blurRad="38100" dist="38100" dir="2700000" algn="tl">
                    <a:srgbClr val="000000">
                      <a:alpha val="43137"/>
                    </a:srgbClr>
                  </a:outerShdw>
                </a:effectLst>
                <a:latin typeface="+mj-lt"/>
              </a:rPr>
              <a:t>- </a:t>
            </a:r>
            <a:r>
              <a:rPr lang="en-US" b="1" i="1" dirty="0">
                <a:solidFill>
                  <a:srgbClr val="FFFFFF"/>
                </a:solidFill>
                <a:effectLst>
                  <a:outerShdw blurRad="38100" dist="38100" dir="2700000" algn="tl">
                    <a:srgbClr val="000000">
                      <a:alpha val="43137"/>
                    </a:srgbClr>
                  </a:outerShdw>
                </a:effectLst>
                <a:latin typeface="+mj-lt"/>
              </a:rPr>
              <a:t>Tom Peters, A Passion for Excellence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484313" y="76200"/>
            <a:ext cx="7210425" cy="1314450"/>
          </a:xfrm>
        </p:spPr>
        <p:txBody>
          <a:bodyPr/>
          <a:lstStyle/>
          <a:p>
            <a:pPr>
              <a:defRPr/>
            </a:pPr>
            <a:r>
              <a:rPr lang="en-US" sz="4000" smtClean="0"/>
              <a:t>OVERVIEW</a:t>
            </a:r>
          </a:p>
        </p:txBody>
      </p:sp>
      <p:sp>
        <p:nvSpPr>
          <p:cNvPr id="7171" name="Rectangle 3"/>
          <p:cNvSpPr>
            <a:spLocks noGrp="1" noChangeArrowheads="1"/>
          </p:cNvSpPr>
          <p:nvPr>
            <p:ph type="body" idx="1"/>
          </p:nvPr>
        </p:nvSpPr>
        <p:spPr>
          <a:xfrm>
            <a:off x="1035050" y="1666875"/>
            <a:ext cx="7680325" cy="4114800"/>
          </a:xfrm>
        </p:spPr>
        <p:txBody>
          <a:bodyPr/>
          <a:lstStyle/>
          <a:p>
            <a:pPr marL="457200" indent="-457200">
              <a:spcBef>
                <a:spcPts val="0"/>
              </a:spcBef>
              <a:defRPr/>
            </a:pPr>
            <a:r>
              <a:rPr lang="en-US" sz="3200" dirty="0" smtClean="0"/>
              <a:t>The Leader as Coach </a:t>
            </a:r>
          </a:p>
          <a:p>
            <a:pPr marL="457200" indent="-457200">
              <a:spcBef>
                <a:spcPts val="0"/>
              </a:spcBef>
              <a:defRPr/>
            </a:pPr>
            <a:r>
              <a:rPr lang="en-US" sz="3200" dirty="0" smtClean="0"/>
              <a:t>Vision</a:t>
            </a:r>
          </a:p>
          <a:p>
            <a:pPr marL="457200" indent="-457200">
              <a:spcBef>
                <a:spcPts val="0"/>
              </a:spcBef>
              <a:defRPr/>
            </a:pPr>
            <a:r>
              <a:rPr lang="en-US" sz="3200" dirty="0" smtClean="0"/>
              <a:t>Self-Confidence and Humility</a:t>
            </a:r>
          </a:p>
          <a:p>
            <a:pPr marL="457200" indent="-457200">
              <a:spcBef>
                <a:spcPts val="0"/>
              </a:spcBef>
              <a:defRPr/>
            </a:pPr>
            <a:r>
              <a:rPr lang="en-US" sz="3200" dirty="0" smtClean="0"/>
              <a:t>Confidence in Others</a:t>
            </a:r>
          </a:p>
          <a:p>
            <a:pPr marL="457200" indent="-457200">
              <a:spcBef>
                <a:spcPts val="0"/>
              </a:spcBef>
              <a:defRPr/>
            </a:pPr>
            <a:r>
              <a:rPr lang="en-US" sz="3200" dirty="0" smtClean="0"/>
              <a:t>Flexibility</a:t>
            </a:r>
          </a:p>
          <a:p>
            <a:pPr marL="914400">
              <a:spcBef>
                <a:spcPts val="0"/>
              </a:spcBef>
              <a:buFont typeface="Wingdings" pitchFamily="2" charset="2"/>
              <a:buNone/>
              <a:defRPr/>
            </a:pPr>
            <a:endParaRPr lang="en-US" sz="3200" dirty="0" smtClean="0"/>
          </a:p>
        </p:txBody>
      </p:sp>
      <p:sp>
        <p:nvSpPr>
          <p:cNvPr id="5" name="Slide Number Placeholder 4"/>
          <p:cNvSpPr>
            <a:spLocks noGrp="1"/>
          </p:cNvSpPr>
          <p:nvPr>
            <p:ph type="sldNum" sz="quarter" idx="10"/>
          </p:nvPr>
        </p:nvSpPr>
        <p:spPr/>
        <p:txBody>
          <a:bodyPr/>
          <a:lstStyle/>
          <a:p>
            <a:pPr>
              <a:defRPr/>
            </a:pPr>
            <a:r>
              <a:rPr lang="en-US"/>
              <a:t>Slide C-</a:t>
            </a:r>
            <a:fld id="{9D0E520B-8C48-4266-A729-CF627B2D268B}" type="slidenum">
              <a:rPr lang="en-US"/>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725488" y="2009775"/>
            <a:ext cx="6145212" cy="4114800"/>
          </a:xfrm>
        </p:spPr>
        <p:txBody>
          <a:bodyPr/>
          <a:lstStyle/>
          <a:p>
            <a:pPr marL="0" indent="0">
              <a:spcBef>
                <a:spcPct val="0"/>
              </a:spcBef>
              <a:buFont typeface="Wingdings" pitchFamily="2" charset="2"/>
              <a:buNone/>
              <a:defRPr/>
            </a:pPr>
            <a:r>
              <a:rPr lang="en-US" sz="3200" dirty="0" smtClean="0">
                <a:latin typeface="+mj-lt"/>
              </a:rPr>
              <a:t>Does a leader's opinion of subordinates have an impact on their performance?</a:t>
            </a:r>
          </a:p>
        </p:txBody>
      </p:sp>
      <p:pic>
        <p:nvPicPr>
          <p:cNvPr id="289795" name="Picture 3" descr="MCj04337970000[1]"/>
          <p:cNvPicPr>
            <a:picLocks noChangeAspect="1" noChangeArrowheads="1"/>
          </p:cNvPicPr>
          <p:nvPr/>
        </p:nvPicPr>
        <p:blipFill>
          <a:blip r:embed="rId2" cstate="print"/>
          <a:srcRect/>
          <a:stretch>
            <a:fillRect/>
          </a:stretch>
        </p:blipFill>
        <p:spPr bwMode="auto">
          <a:xfrm>
            <a:off x="5940425" y="3287713"/>
            <a:ext cx="2286000" cy="2286000"/>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pPr>
              <a:defRPr/>
            </a:pPr>
            <a:r>
              <a:rPr lang="en-US"/>
              <a:t>Slide C-</a:t>
            </a:r>
            <a:fld id="{1C850433-95E2-4936-9AE4-95A49749F1D2}" type="slidenum">
              <a:rPr lang="en-US"/>
              <a:pPr>
                <a:defRPr/>
              </a:pPr>
              <a:t>30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89795"/>
                                        </p:tgtEl>
                                        <p:attrNameLst>
                                          <p:attrName>style.visibility</p:attrName>
                                        </p:attrNameLst>
                                      </p:cBhvr>
                                      <p:to>
                                        <p:strVal val="visible"/>
                                      </p:to>
                                    </p:set>
                                    <p:anim calcmode="lin" valueType="num">
                                      <p:cBhvr additive="base">
                                        <p:cTn id="7" dur="500" fill="hold"/>
                                        <p:tgtEl>
                                          <p:spTgt spid="289795"/>
                                        </p:tgtEl>
                                        <p:attrNameLst>
                                          <p:attrName>ppt_x</p:attrName>
                                        </p:attrNameLst>
                                      </p:cBhvr>
                                      <p:tavLst>
                                        <p:tav tm="0">
                                          <p:val>
                                            <p:strVal val="0-#ppt_w/2"/>
                                          </p:val>
                                        </p:tav>
                                        <p:tav tm="100000">
                                          <p:val>
                                            <p:strVal val="#ppt_x"/>
                                          </p:val>
                                        </p:tav>
                                      </p:tavLst>
                                    </p:anim>
                                    <p:anim calcmode="lin" valueType="num">
                                      <p:cBhvr additive="base">
                                        <p:cTn id="8" dur="500" fill="hold"/>
                                        <p:tgtEl>
                                          <p:spTgt spid="289795"/>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500" fill="hold"/>
                                        <p:tgtEl>
                                          <p:spTgt spid="28979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8" name="Rectangle 4"/>
          <p:cNvSpPr>
            <a:spLocks noGrp="1" noChangeArrowheads="1"/>
          </p:cNvSpPr>
          <p:nvPr>
            <p:ph type="title"/>
          </p:nvPr>
        </p:nvSpPr>
        <p:spPr/>
        <p:txBody>
          <a:bodyPr/>
          <a:lstStyle/>
          <a:p>
            <a:pPr>
              <a:defRPr/>
            </a:pPr>
            <a:r>
              <a:rPr lang="en-US" dirty="0" smtClean="0"/>
              <a:t>Confidence in Others (</a:t>
            </a:r>
            <a:r>
              <a:rPr lang="en-US" cap="none" dirty="0" smtClean="0"/>
              <a:t>cont'd</a:t>
            </a:r>
            <a:r>
              <a:rPr lang="en-US" dirty="0" smtClean="0"/>
              <a:t>)</a:t>
            </a:r>
          </a:p>
        </p:txBody>
      </p:sp>
      <p:sp>
        <p:nvSpPr>
          <p:cNvPr id="35843" name="Rectangle 5"/>
          <p:cNvSpPr>
            <a:spLocks noGrp="1" noChangeArrowheads="1"/>
          </p:cNvSpPr>
          <p:nvPr>
            <p:ph type="body" idx="1"/>
          </p:nvPr>
        </p:nvSpPr>
        <p:spPr>
          <a:xfrm>
            <a:off x="673100" y="1747838"/>
            <a:ext cx="8042275" cy="4114800"/>
          </a:xfrm>
        </p:spPr>
        <p:txBody>
          <a:bodyPr/>
          <a:lstStyle/>
          <a:p>
            <a:pPr marL="457200" indent="-457200">
              <a:spcBef>
                <a:spcPct val="0"/>
              </a:spcBef>
              <a:defRPr/>
            </a:pPr>
            <a:r>
              <a:rPr lang="en-US" dirty="0" smtClean="0"/>
              <a:t>You get what you expect</a:t>
            </a:r>
          </a:p>
          <a:p>
            <a:pPr marL="457200" lvl="1" indent="0">
              <a:spcBef>
                <a:spcPct val="0"/>
              </a:spcBef>
              <a:defRPr/>
            </a:pPr>
            <a:r>
              <a:rPr lang="en-US" dirty="0" smtClean="0"/>
              <a:t> Expectations and treatment determines performance.</a:t>
            </a:r>
          </a:p>
          <a:p>
            <a:pPr marL="457200" lvl="1" indent="0">
              <a:spcBef>
                <a:spcPct val="0"/>
              </a:spcBef>
              <a:defRPr/>
            </a:pPr>
            <a:r>
              <a:rPr lang="en-US" dirty="0" smtClean="0"/>
              <a:t> Superior leaders transmit high performance expectations that are fulfilled.</a:t>
            </a:r>
          </a:p>
          <a:p>
            <a:pPr marL="457200" lvl="1" indent="0">
              <a:spcBef>
                <a:spcPct val="0"/>
              </a:spcBef>
              <a:defRPr/>
            </a:pPr>
            <a:r>
              <a:rPr lang="en-US" dirty="0" smtClean="0"/>
              <a:t> Subordinates do what they believe they are expected to do.</a:t>
            </a:r>
          </a:p>
        </p:txBody>
      </p:sp>
      <p:sp>
        <p:nvSpPr>
          <p:cNvPr id="5" name="Slide Number Placeholder 4"/>
          <p:cNvSpPr>
            <a:spLocks noGrp="1"/>
          </p:cNvSpPr>
          <p:nvPr>
            <p:ph type="sldNum" sz="quarter" idx="10"/>
          </p:nvPr>
        </p:nvSpPr>
        <p:spPr/>
        <p:txBody>
          <a:bodyPr/>
          <a:lstStyle/>
          <a:p>
            <a:pPr>
              <a:defRPr/>
            </a:pPr>
            <a:r>
              <a:rPr lang="en-US"/>
              <a:t>Slide C-</a:t>
            </a:r>
            <a:fld id="{9847EDEC-F442-429F-A804-498EAF3DB513}" type="slidenum">
              <a:rPr lang="en-US"/>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3" name="Rectangle 5"/>
          <p:cNvSpPr>
            <a:spLocks noGrp="1" noChangeArrowheads="1"/>
          </p:cNvSpPr>
          <p:nvPr>
            <p:ph type="title"/>
          </p:nvPr>
        </p:nvSpPr>
        <p:spPr/>
        <p:txBody>
          <a:bodyPr/>
          <a:lstStyle/>
          <a:p>
            <a:pPr>
              <a:defRPr/>
            </a:pPr>
            <a:r>
              <a:rPr lang="en-US" sz="4000" smtClean="0"/>
              <a:t>The Pygmalion Effect</a:t>
            </a:r>
          </a:p>
        </p:txBody>
      </p:sp>
      <p:sp>
        <p:nvSpPr>
          <p:cNvPr id="36867" name="Rectangle 6"/>
          <p:cNvSpPr>
            <a:spLocks noGrp="1" noChangeArrowheads="1"/>
          </p:cNvSpPr>
          <p:nvPr>
            <p:ph type="body" idx="1"/>
          </p:nvPr>
        </p:nvSpPr>
        <p:spPr>
          <a:xfrm>
            <a:off x="673100" y="1666875"/>
            <a:ext cx="8042275" cy="4114800"/>
          </a:xfrm>
        </p:spPr>
        <p:txBody>
          <a:bodyPr/>
          <a:lstStyle/>
          <a:p>
            <a:pPr marL="457200" indent="-457200">
              <a:spcBef>
                <a:spcPct val="0"/>
              </a:spcBef>
              <a:defRPr/>
            </a:pPr>
            <a:r>
              <a:rPr lang="en-US" sz="3200" dirty="0" smtClean="0"/>
              <a:t>Influence of one person's expectations on another person's performance</a:t>
            </a:r>
          </a:p>
          <a:p>
            <a:pPr marL="457200" indent="-457200">
              <a:spcBef>
                <a:spcPct val="0"/>
              </a:spcBef>
              <a:defRPr/>
            </a:pPr>
            <a:r>
              <a:rPr lang="en-US" sz="3200" dirty="0" smtClean="0"/>
              <a:t>"Pygmalion" is the play that "My Fair Lady" is based on.</a:t>
            </a:r>
          </a:p>
          <a:p>
            <a:pPr marL="457200" indent="-457200">
              <a:spcBef>
                <a:spcPct val="0"/>
              </a:spcBef>
              <a:defRPr/>
            </a:pPr>
            <a:r>
              <a:rPr lang="en-US" sz="3200" dirty="0" smtClean="0"/>
              <a:t>High expectations = high performance.</a:t>
            </a:r>
          </a:p>
          <a:p>
            <a:pPr marL="457200" indent="-457200">
              <a:spcBef>
                <a:spcPct val="0"/>
              </a:spcBef>
              <a:defRPr/>
            </a:pPr>
            <a:r>
              <a:rPr lang="en-US" sz="3200" dirty="0" smtClean="0"/>
              <a:t>Low expectations = low performance.</a:t>
            </a:r>
          </a:p>
        </p:txBody>
      </p:sp>
      <p:sp>
        <p:nvSpPr>
          <p:cNvPr id="5" name="Slide Number Placeholder 4"/>
          <p:cNvSpPr>
            <a:spLocks noGrp="1"/>
          </p:cNvSpPr>
          <p:nvPr>
            <p:ph type="sldNum" sz="quarter" idx="10"/>
          </p:nvPr>
        </p:nvSpPr>
        <p:spPr/>
        <p:txBody>
          <a:bodyPr/>
          <a:lstStyle/>
          <a:p>
            <a:pPr>
              <a:defRPr/>
            </a:pPr>
            <a:r>
              <a:rPr lang="en-US"/>
              <a:t>Slide C-</a:t>
            </a:r>
            <a:fld id="{CD80D756-C535-41FD-995F-546F7ECE955B}" type="slidenum">
              <a:rPr lang="en-US"/>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44500" y="1939925"/>
            <a:ext cx="4759325" cy="2646363"/>
          </a:xfrm>
        </p:spPr>
        <p:txBody>
          <a:bodyPr/>
          <a:lstStyle/>
          <a:p>
            <a:pPr>
              <a:defRPr/>
            </a:pPr>
            <a:r>
              <a:rPr lang="en-US" sz="2800" cap="none" dirty="0" smtClean="0"/>
              <a:t>"You see … apart from the things one can pick up, the difference between a lady and a flower girl is not how she behaves, but how she is treated. "</a:t>
            </a:r>
          </a:p>
        </p:txBody>
      </p:sp>
      <p:sp>
        <p:nvSpPr>
          <p:cNvPr id="5" name="Slide Number Placeholder 4"/>
          <p:cNvSpPr>
            <a:spLocks noGrp="1"/>
          </p:cNvSpPr>
          <p:nvPr>
            <p:ph type="sldNum" sz="quarter" idx="10"/>
          </p:nvPr>
        </p:nvSpPr>
        <p:spPr/>
        <p:txBody>
          <a:bodyPr/>
          <a:lstStyle/>
          <a:p>
            <a:pPr>
              <a:defRPr/>
            </a:pPr>
            <a:r>
              <a:rPr lang="en-US"/>
              <a:t>Slide C-</a:t>
            </a:r>
            <a:fld id="{CDA4047F-9E13-4013-A420-AC672D0DF5CE}" type="slidenum">
              <a:rPr lang="en-US"/>
              <a:pPr>
                <a:defRPr/>
              </a:pPr>
              <a:t>33</a:t>
            </a:fld>
            <a:endParaRPr lang="en-US" dirty="0"/>
          </a:p>
        </p:txBody>
      </p:sp>
      <p:sp>
        <p:nvSpPr>
          <p:cNvPr id="6" name="TextBox 5"/>
          <p:cNvSpPr txBox="1"/>
          <p:nvPr/>
        </p:nvSpPr>
        <p:spPr>
          <a:xfrm>
            <a:off x="1560513" y="93663"/>
            <a:ext cx="7192962" cy="1200150"/>
          </a:xfrm>
          <a:prstGeom prst="rect">
            <a:avLst/>
          </a:prstGeom>
          <a:noFill/>
        </p:spPr>
        <p:txBody>
          <a:bodyPr>
            <a:spAutoFit/>
          </a:bodyPr>
          <a:lstStyle/>
          <a:p>
            <a:pPr algn="ctr">
              <a:defRPr/>
            </a:pPr>
            <a:r>
              <a:rPr lang="en-US" sz="3600" b="1" dirty="0">
                <a:solidFill>
                  <a:srgbClr val="FFFFFF"/>
                </a:solidFill>
                <a:effectLst>
                  <a:outerShdw blurRad="38100" dist="38100" dir="2700000" algn="tl">
                    <a:srgbClr val="000000">
                      <a:alpha val="43137"/>
                    </a:srgbClr>
                  </a:outerShdw>
                </a:effectLst>
                <a:latin typeface="+mj-lt"/>
              </a:rPr>
              <a:t>THE PYGMALION EFFECT (cont'd)</a:t>
            </a:r>
          </a:p>
        </p:txBody>
      </p:sp>
      <p:sp>
        <p:nvSpPr>
          <p:cNvPr id="7" name="TextBox 6"/>
          <p:cNvSpPr txBox="1"/>
          <p:nvPr/>
        </p:nvSpPr>
        <p:spPr>
          <a:xfrm>
            <a:off x="498475" y="5014913"/>
            <a:ext cx="4724400" cy="461962"/>
          </a:xfrm>
          <a:prstGeom prst="rect">
            <a:avLst/>
          </a:prstGeom>
          <a:noFill/>
        </p:spPr>
        <p:txBody>
          <a:bodyPr>
            <a:spAutoFit/>
          </a:bodyPr>
          <a:lstStyle/>
          <a:p>
            <a:pPr>
              <a:defRPr/>
            </a:pPr>
            <a:r>
              <a:rPr lang="en-US" b="1">
                <a:solidFill>
                  <a:srgbClr val="FFFFFF"/>
                </a:solidFill>
                <a:effectLst>
                  <a:outerShdw blurRad="38100" dist="38100" dir="2700000" algn="tl">
                    <a:srgbClr val="000000">
                      <a:alpha val="43137"/>
                    </a:srgbClr>
                  </a:outerShdw>
                </a:effectLst>
                <a:latin typeface="+mj-lt"/>
              </a:rPr>
              <a:t>- "</a:t>
            </a:r>
            <a:r>
              <a:rPr lang="en-US" b="1" dirty="0">
                <a:solidFill>
                  <a:srgbClr val="FFFFFF"/>
                </a:solidFill>
                <a:effectLst>
                  <a:outerShdw blurRad="38100" dist="38100" dir="2700000" algn="tl">
                    <a:srgbClr val="000000">
                      <a:alpha val="43137"/>
                    </a:srgbClr>
                  </a:outerShdw>
                </a:effectLst>
                <a:latin typeface="+mj-lt"/>
              </a:rPr>
              <a:t>My Fair Lady"</a:t>
            </a:r>
          </a:p>
        </p:txBody>
      </p:sp>
      <p:pic>
        <p:nvPicPr>
          <p:cNvPr id="37895" name="Picture 7"/>
          <p:cNvPicPr>
            <a:picLocks noChangeAspect="1" noChangeArrowheads="1"/>
          </p:cNvPicPr>
          <p:nvPr/>
        </p:nvPicPr>
        <p:blipFill>
          <a:blip r:embed="rId2" cstate="print"/>
          <a:srcRect/>
          <a:stretch>
            <a:fillRect/>
          </a:stretch>
        </p:blipFill>
        <p:spPr bwMode="auto">
          <a:xfrm>
            <a:off x="5282771" y="1827067"/>
            <a:ext cx="3482975" cy="3314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ChangeArrowheads="1"/>
          </p:cNvSpPr>
          <p:nvPr/>
        </p:nvSpPr>
        <p:spPr bwMode="auto">
          <a:xfrm>
            <a:off x="1295400" y="2362200"/>
            <a:ext cx="6781800" cy="2895600"/>
          </a:xfrm>
          <a:prstGeom prst="rect">
            <a:avLst/>
          </a:prstGeom>
          <a:solidFill>
            <a:srgbClr val="008080"/>
          </a:solidFill>
          <a:ln w="19050">
            <a:solidFill>
              <a:schemeClr val="tx1"/>
            </a:solidFill>
            <a:miter lim="800000"/>
            <a:headEnd/>
            <a:tailEnd/>
          </a:ln>
          <a:effectLst>
            <a:outerShdw dist="107763" dir="2700000" algn="ctr" rotWithShape="0">
              <a:schemeClr val="tx1"/>
            </a:outerShdw>
          </a:effectLst>
        </p:spPr>
        <p:txBody>
          <a:bodyPr wrap="none" anchor="ctr"/>
          <a:lstStyle/>
          <a:p>
            <a:pPr>
              <a:defRPr/>
            </a:pPr>
            <a:endParaRPr lang="en-US"/>
          </a:p>
        </p:txBody>
      </p:sp>
      <p:sp>
        <p:nvSpPr>
          <p:cNvPr id="337923" name="Text Box 3"/>
          <p:cNvSpPr txBox="1">
            <a:spLocks noChangeArrowheads="1"/>
          </p:cNvSpPr>
          <p:nvPr/>
        </p:nvSpPr>
        <p:spPr bwMode="auto">
          <a:xfrm>
            <a:off x="1290638" y="4154488"/>
            <a:ext cx="2049462" cy="822325"/>
          </a:xfrm>
          <a:prstGeom prst="rect">
            <a:avLst/>
          </a:prstGeom>
          <a:noFill/>
          <a:ln w="9525">
            <a:noFill/>
            <a:miter lim="800000"/>
            <a:headEnd/>
            <a:tailEnd/>
          </a:ln>
          <a:effectLst/>
        </p:spPr>
        <p:txBody>
          <a:bodyPr wrap="none">
            <a:spAutoFit/>
          </a:bodyPr>
          <a:lstStyle/>
          <a:p>
            <a:pPr>
              <a:defRPr/>
            </a:pPr>
            <a:r>
              <a:rPr lang="en-US" b="1">
                <a:solidFill>
                  <a:srgbClr val="FFFF99"/>
                </a:solidFill>
                <a:effectLst>
                  <a:outerShdw blurRad="38100" dist="38100" dir="2700000" algn="tl">
                    <a:srgbClr val="000000"/>
                  </a:outerShdw>
                </a:effectLst>
                <a:latin typeface="Arial" charset="0"/>
              </a:rPr>
              <a:t>High</a:t>
            </a:r>
          </a:p>
          <a:p>
            <a:pPr>
              <a:defRPr/>
            </a:pPr>
            <a:r>
              <a:rPr lang="en-US" b="1">
                <a:solidFill>
                  <a:srgbClr val="FFFF99"/>
                </a:solidFill>
                <a:effectLst>
                  <a:outerShdw blurRad="38100" dist="38100" dir="2700000" algn="tl">
                    <a:srgbClr val="000000"/>
                  </a:outerShdw>
                </a:effectLst>
                <a:latin typeface="Arial" charset="0"/>
              </a:rPr>
              <a:t>Performance</a:t>
            </a:r>
          </a:p>
        </p:txBody>
      </p:sp>
      <p:sp>
        <p:nvSpPr>
          <p:cNvPr id="337924" name="Text Box 4"/>
          <p:cNvSpPr txBox="1">
            <a:spLocks noChangeArrowheads="1"/>
          </p:cNvSpPr>
          <p:nvPr/>
        </p:nvSpPr>
        <p:spPr bwMode="auto">
          <a:xfrm>
            <a:off x="1295400" y="2706688"/>
            <a:ext cx="2081213" cy="822325"/>
          </a:xfrm>
          <a:prstGeom prst="rect">
            <a:avLst/>
          </a:prstGeom>
          <a:noFill/>
          <a:ln w="9525">
            <a:noFill/>
            <a:miter lim="800000"/>
            <a:headEnd/>
            <a:tailEnd/>
          </a:ln>
          <a:effectLst/>
        </p:spPr>
        <p:txBody>
          <a:bodyPr wrap="none">
            <a:spAutoFit/>
          </a:bodyPr>
          <a:lstStyle/>
          <a:p>
            <a:pPr>
              <a:defRPr/>
            </a:pPr>
            <a:r>
              <a:rPr lang="en-US" b="1">
                <a:solidFill>
                  <a:srgbClr val="FFFF99"/>
                </a:solidFill>
                <a:effectLst>
                  <a:outerShdw blurRad="38100" dist="38100" dir="2700000" algn="tl">
                    <a:srgbClr val="000000"/>
                  </a:outerShdw>
                </a:effectLst>
                <a:latin typeface="Arial" charset="0"/>
              </a:rPr>
              <a:t>High</a:t>
            </a:r>
          </a:p>
          <a:p>
            <a:pPr>
              <a:defRPr/>
            </a:pPr>
            <a:r>
              <a:rPr lang="en-US" b="1">
                <a:solidFill>
                  <a:srgbClr val="FFFF99"/>
                </a:solidFill>
                <a:effectLst>
                  <a:outerShdw blurRad="38100" dist="38100" dir="2700000" algn="tl">
                    <a:srgbClr val="000000"/>
                  </a:outerShdw>
                </a:effectLst>
                <a:latin typeface="Arial" charset="0"/>
              </a:rPr>
              <a:t>Expectations</a:t>
            </a:r>
          </a:p>
        </p:txBody>
      </p:sp>
      <p:sp>
        <p:nvSpPr>
          <p:cNvPr id="38917" name="AutoShape 5"/>
          <p:cNvSpPr>
            <a:spLocks noChangeArrowheads="1"/>
          </p:cNvSpPr>
          <p:nvPr/>
        </p:nvSpPr>
        <p:spPr bwMode="auto">
          <a:xfrm>
            <a:off x="4114800" y="533400"/>
            <a:ext cx="3429000" cy="5181600"/>
          </a:xfrm>
          <a:prstGeom prst="upArrow">
            <a:avLst>
              <a:gd name="adj1" fmla="val 50000"/>
              <a:gd name="adj2" fmla="val 37778"/>
            </a:avLst>
          </a:prstGeom>
          <a:solidFill>
            <a:srgbClr val="008080"/>
          </a:solidFill>
          <a:ln w="9525">
            <a:solidFill>
              <a:schemeClr val="tx1"/>
            </a:solidFill>
            <a:miter lim="800000"/>
            <a:headEnd/>
            <a:tailEnd/>
          </a:ln>
        </p:spPr>
        <p:txBody>
          <a:bodyPr wrap="none" anchor="ctr"/>
          <a:lstStyle/>
          <a:p>
            <a:endParaRPr lang="en-US"/>
          </a:p>
        </p:txBody>
      </p:sp>
      <p:sp>
        <p:nvSpPr>
          <p:cNvPr id="38918" name="AutoShape 6"/>
          <p:cNvSpPr>
            <a:spLocks noChangeArrowheads="1"/>
          </p:cNvSpPr>
          <p:nvPr/>
        </p:nvSpPr>
        <p:spPr bwMode="auto">
          <a:xfrm>
            <a:off x="4495800" y="838200"/>
            <a:ext cx="2743200" cy="4876800"/>
          </a:xfrm>
          <a:prstGeom prst="upArrow">
            <a:avLst>
              <a:gd name="adj1" fmla="val 50000"/>
              <a:gd name="adj2" fmla="val 44444"/>
            </a:avLst>
          </a:prstGeom>
          <a:solidFill>
            <a:srgbClr val="FFFF99"/>
          </a:solidFill>
          <a:ln w="9525">
            <a:solidFill>
              <a:schemeClr val="tx1"/>
            </a:solidFill>
            <a:miter lim="800000"/>
            <a:headEnd/>
            <a:tailEnd/>
          </a:ln>
        </p:spPr>
        <p:txBody>
          <a:bodyPr wrap="none" anchor="ctr"/>
          <a:lstStyle/>
          <a:p>
            <a:endParaRPr lang="en-US"/>
          </a:p>
        </p:txBody>
      </p:sp>
      <p:sp>
        <p:nvSpPr>
          <p:cNvPr id="8" name="Slide Number Placeholder 7"/>
          <p:cNvSpPr>
            <a:spLocks noGrp="1"/>
          </p:cNvSpPr>
          <p:nvPr>
            <p:ph type="sldNum" sz="quarter" idx="10"/>
          </p:nvPr>
        </p:nvSpPr>
        <p:spPr/>
        <p:txBody>
          <a:bodyPr/>
          <a:lstStyle/>
          <a:p>
            <a:pPr>
              <a:defRPr/>
            </a:pPr>
            <a:r>
              <a:rPr lang="en-US"/>
              <a:t>Slide C-</a:t>
            </a:r>
            <a:fld id="{DB37A6CE-4000-48CC-95EC-708168B45B5D}" type="slidenum">
              <a:rPr lang="en-US"/>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ChangeArrowheads="1"/>
          </p:cNvSpPr>
          <p:nvPr/>
        </p:nvSpPr>
        <p:spPr bwMode="auto">
          <a:xfrm>
            <a:off x="1295400" y="1981200"/>
            <a:ext cx="6781800" cy="2895600"/>
          </a:xfrm>
          <a:prstGeom prst="rect">
            <a:avLst/>
          </a:prstGeom>
          <a:solidFill>
            <a:srgbClr val="008080"/>
          </a:solidFill>
          <a:ln w="19050">
            <a:solidFill>
              <a:schemeClr val="tx1"/>
            </a:solidFill>
            <a:miter lim="800000"/>
            <a:headEnd/>
            <a:tailEnd/>
          </a:ln>
          <a:effectLst>
            <a:outerShdw dist="107763" dir="2700000" algn="ctr" rotWithShape="0">
              <a:schemeClr val="tx1"/>
            </a:outerShdw>
          </a:effectLst>
        </p:spPr>
        <p:txBody>
          <a:bodyPr wrap="none" anchor="ctr"/>
          <a:lstStyle/>
          <a:p>
            <a:pPr>
              <a:defRPr/>
            </a:pPr>
            <a:endParaRPr lang="en-US"/>
          </a:p>
        </p:txBody>
      </p:sp>
      <p:sp>
        <p:nvSpPr>
          <p:cNvPr id="39939" name="Text Box 3"/>
          <p:cNvSpPr txBox="1">
            <a:spLocks noChangeArrowheads="1"/>
          </p:cNvSpPr>
          <p:nvPr/>
        </p:nvSpPr>
        <p:spPr bwMode="auto">
          <a:xfrm>
            <a:off x="1385888" y="3733800"/>
            <a:ext cx="2049462" cy="822325"/>
          </a:xfrm>
          <a:prstGeom prst="rect">
            <a:avLst/>
          </a:prstGeom>
          <a:noFill/>
          <a:ln w="9525">
            <a:noFill/>
            <a:miter lim="800000"/>
            <a:headEnd/>
            <a:tailEnd/>
          </a:ln>
        </p:spPr>
        <p:txBody>
          <a:bodyPr wrap="none">
            <a:spAutoFit/>
          </a:bodyPr>
          <a:lstStyle/>
          <a:p>
            <a:r>
              <a:rPr lang="en-US" b="1">
                <a:solidFill>
                  <a:srgbClr val="FFFF99"/>
                </a:solidFill>
                <a:latin typeface="Arial" charset="0"/>
              </a:rPr>
              <a:t>Low</a:t>
            </a:r>
          </a:p>
          <a:p>
            <a:r>
              <a:rPr lang="en-US" b="1">
                <a:solidFill>
                  <a:srgbClr val="FFFF99"/>
                </a:solidFill>
                <a:latin typeface="Arial" charset="0"/>
              </a:rPr>
              <a:t>Performance</a:t>
            </a:r>
          </a:p>
        </p:txBody>
      </p:sp>
      <p:sp>
        <p:nvSpPr>
          <p:cNvPr id="39940" name="Text Box 4"/>
          <p:cNvSpPr txBox="1">
            <a:spLocks noChangeArrowheads="1"/>
          </p:cNvSpPr>
          <p:nvPr/>
        </p:nvSpPr>
        <p:spPr bwMode="auto">
          <a:xfrm>
            <a:off x="1390650" y="2286000"/>
            <a:ext cx="2081213" cy="822325"/>
          </a:xfrm>
          <a:prstGeom prst="rect">
            <a:avLst/>
          </a:prstGeom>
          <a:noFill/>
          <a:ln w="9525">
            <a:noFill/>
            <a:miter lim="800000"/>
            <a:headEnd/>
            <a:tailEnd/>
          </a:ln>
        </p:spPr>
        <p:txBody>
          <a:bodyPr wrap="none">
            <a:spAutoFit/>
          </a:bodyPr>
          <a:lstStyle/>
          <a:p>
            <a:r>
              <a:rPr lang="en-US" b="1">
                <a:solidFill>
                  <a:srgbClr val="FFFF99"/>
                </a:solidFill>
                <a:latin typeface="Arial" charset="0"/>
              </a:rPr>
              <a:t>Low</a:t>
            </a:r>
          </a:p>
          <a:p>
            <a:r>
              <a:rPr lang="en-US" b="1">
                <a:solidFill>
                  <a:srgbClr val="FFFF99"/>
                </a:solidFill>
                <a:latin typeface="Arial" charset="0"/>
              </a:rPr>
              <a:t>Expectations</a:t>
            </a:r>
          </a:p>
        </p:txBody>
      </p:sp>
      <p:sp>
        <p:nvSpPr>
          <p:cNvPr id="39941" name="AutoShape 5"/>
          <p:cNvSpPr>
            <a:spLocks noChangeArrowheads="1"/>
          </p:cNvSpPr>
          <p:nvPr/>
        </p:nvSpPr>
        <p:spPr bwMode="auto">
          <a:xfrm rot="-10796581">
            <a:off x="3886200" y="1371600"/>
            <a:ext cx="3429000" cy="5181600"/>
          </a:xfrm>
          <a:prstGeom prst="upArrow">
            <a:avLst>
              <a:gd name="adj1" fmla="val 50000"/>
              <a:gd name="adj2" fmla="val 37778"/>
            </a:avLst>
          </a:prstGeom>
          <a:solidFill>
            <a:srgbClr val="008080"/>
          </a:solidFill>
          <a:ln w="9525">
            <a:solidFill>
              <a:schemeClr val="tx1"/>
            </a:solidFill>
            <a:miter lim="800000"/>
            <a:headEnd/>
            <a:tailEnd/>
          </a:ln>
        </p:spPr>
        <p:txBody>
          <a:bodyPr wrap="none" anchor="ctr"/>
          <a:lstStyle/>
          <a:p>
            <a:endParaRPr lang="en-US"/>
          </a:p>
        </p:txBody>
      </p:sp>
      <p:sp>
        <p:nvSpPr>
          <p:cNvPr id="39942" name="AutoShape 6"/>
          <p:cNvSpPr>
            <a:spLocks noChangeArrowheads="1"/>
          </p:cNvSpPr>
          <p:nvPr/>
        </p:nvSpPr>
        <p:spPr bwMode="auto">
          <a:xfrm>
            <a:off x="4419600" y="1371600"/>
            <a:ext cx="2438400" cy="4876800"/>
          </a:xfrm>
          <a:prstGeom prst="downArrow">
            <a:avLst>
              <a:gd name="adj1" fmla="val 50000"/>
              <a:gd name="adj2" fmla="val 50000"/>
            </a:avLst>
          </a:prstGeom>
          <a:solidFill>
            <a:srgbClr val="FFFF99"/>
          </a:solidFill>
          <a:ln w="9525">
            <a:solidFill>
              <a:schemeClr val="tx1"/>
            </a:solidFill>
            <a:miter lim="800000"/>
            <a:headEnd/>
            <a:tailEnd/>
          </a:ln>
        </p:spPr>
        <p:txBody>
          <a:bodyPr wrap="none" anchor="ctr"/>
          <a:lstStyle/>
          <a:p>
            <a:endParaRPr lang="en-US"/>
          </a:p>
        </p:txBody>
      </p:sp>
      <p:sp>
        <p:nvSpPr>
          <p:cNvPr id="8" name="Slide Number Placeholder 7"/>
          <p:cNvSpPr>
            <a:spLocks noGrp="1"/>
          </p:cNvSpPr>
          <p:nvPr>
            <p:ph type="sldNum" sz="quarter" idx="10"/>
          </p:nvPr>
        </p:nvSpPr>
        <p:spPr/>
        <p:txBody>
          <a:bodyPr/>
          <a:lstStyle/>
          <a:p>
            <a:pPr>
              <a:defRPr/>
            </a:pPr>
            <a:r>
              <a:rPr lang="en-US"/>
              <a:t>Slide C-</a:t>
            </a:r>
            <a:fld id="{1B3C067E-6455-417E-8E80-95ED028703C7}" type="slidenum">
              <a:rPr lang="en-US"/>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860425" y="2009775"/>
            <a:ext cx="5795963" cy="4114800"/>
          </a:xfrm>
        </p:spPr>
        <p:txBody>
          <a:bodyPr/>
          <a:lstStyle/>
          <a:p>
            <a:pPr marL="0" indent="0">
              <a:spcBef>
                <a:spcPct val="0"/>
              </a:spcBef>
              <a:buFont typeface="Wingdings" pitchFamily="2" charset="2"/>
              <a:buNone/>
              <a:defRPr/>
            </a:pPr>
            <a:r>
              <a:rPr lang="en-US" sz="3200" dirty="0" smtClean="0">
                <a:latin typeface="+mj-lt"/>
              </a:rPr>
              <a:t>What are some examples of situations that illustrate the fact that people tend to do what's expected?</a:t>
            </a:r>
          </a:p>
        </p:txBody>
      </p:sp>
      <p:pic>
        <p:nvPicPr>
          <p:cNvPr id="290819" name="Picture 3" descr="MCj04337970000[1]"/>
          <p:cNvPicPr>
            <a:picLocks noChangeAspect="1" noChangeArrowheads="1"/>
          </p:cNvPicPr>
          <p:nvPr/>
        </p:nvPicPr>
        <p:blipFill>
          <a:blip r:embed="rId2" cstate="print"/>
          <a:srcRect/>
          <a:stretch>
            <a:fillRect/>
          </a:stretch>
        </p:blipFill>
        <p:spPr bwMode="auto">
          <a:xfrm>
            <a:off x="6088063" y="2736850"/>
            <a:ext cx="2286000" cy="2286000"/>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pPr>
              <a:defRPr/>
            </a:pPr>
            <a:r>
              <a:rPr lang="en-US"/>
              <a:t>Slide C-</a:t>
            </a:r>
            <a:fld id="{23A81D3E-6ED4-40BE-AFCF-69F2337EA39C}" type="slidenum">
              <a:rPr lang="en-US"/>
              <a:pPr>
                <a:defRPr/>
              </a:pPr>
              <a:t>36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0819"/>
                                        </p:tgtEl>
                                        <p:attrNameLst>
                                          <p:attrName>style.visibility</p:attrName>
                                        </p:attrNameLst>
                                      </p:cBhvr>
                                      <p:to>
                                        <p:strVal val="visible"/>
                                      </p:to>
                                    </p:set>
                                    <p:anim calcmode="lin" valueType="num">
                                      <p:cBhvr additive="base">
                                        <p:cTn id="7" dur="500" fill="hold"/>
                                        <p:tgtEl>
                                          <p:spTgt spid="290819"/>
                                        </p:tgtEl>
                                        <p:attrNameLst>
                                          <p:attrName>ppt_x</p:attrName>
                                        </p:attrNameLst>
                                      </p:cBhvr>
                                      <p:tavLst>
                                        <p:tav tm="0">
                                          <p:val>
                                            <p:strVal val="0-#ppt_w/2"/>
                                          </p:val>
                                        </p:tav>
                                        <p:tav tm="100000">
                                          <p:val>
                                            <p:strVal val="#ppt_x"/>
                                          </p:val>
                                        </p:tav>
                                      </p:tavLst>
                                    </p:anim>
                                    <p:anim calcmode="lin" valueType="num">
                                      <p:cBhvr additive="base">
                                        <p:cTn id="8" dur="500" fill="hold"/>
                                        <p:tgtEl>
                                          <p:spTgt spid="290819"/>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500" fill="hold"/>
                                        <p:tgtEl>
                                          <p:spTgt spid="2908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712788" y="2009775"/>
            <a:ext cx="6105525" cy="4114800"/>
          </a:xfrm>
        </p:spPr>
        <p:txBody>
          <a:bodyPr/>
          <a:lstStyle/>
          <a:p>
            <a:pPr marL="0" indent="0">
              <a:spcBef>
                <a:spcPct val="0"/>
              </a:spcBef>
              <a:buFont typeface="Wingdings" pitchFamily="2" charset="2"/>
              <a:buNone/>
              <a:defRPr/>
            </a:pPr>
            <a:r>
              <a:rPr lang="en-US" sz="3200" dirty="0" smtClean="0">
                <a:latin typeface="+mj-lt"/>
              </a:rPr>
              <a:t>What are some examples of what coaches do to transmit high expectations to their players?</a:t>
            </a:r>
          </a:p>
        </p:txBody>
      </p:sp>
      <p:pic>
        <p:nvPicPr>
          <p:cNvPr id="291843" name="Picture 3" descr="MCj04337970000[1]"/>
          <p:cNvPicPr>
            <a:picLocks noChangeAspect="1" noChangeArrowheads="1"/>
          </p:cNvPicPr>
          <p:nvPr/>
        </p:nvPicPr>
        <p:blipFill>
          <a:blip r:embed="rId2" cstate="print"/>
          <a:srcRect/>
          <a:stretch>
            <a:fillRect/>
          </a:stretch>
        </p:blipFill>
        <p:spPr bwMode="auto">
          <a:xfrm>
            <a:off x="6142038" y="2990850"/>
            <a:ext cx="2286000" cy="2286000"/>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pPr>
              <a:defRPr/>
            </a:pPr>
            <a:r>
              <a:rPr lang="en-US"/>
              <a:t>Slide C-</a:t>
            </a:r>
            <a:fld id="{00D0E4AF-44D5-4012-8D3A-A6C9B2177297}" type="slidenum">
              <a:rPr lang="en-US"/>
              <a:pPr>
                <a:defRPr/>
              </a:pPr>
              <a:t>37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1843"/>
                                        </p:tgtEl>
                                        <p:attrNameLst>
                                          <p:attrName>style.visibility</p:attrName>
                                        </p:attrNameLst>
                                      </p:cBhvr>
                                      <p:to>
                                        <p:strVal val="visible"/>
                                      </p:to>
                                    </p:set>
                                    <p:anim calcmode="lin" valueType="num">
                                      <p:cBhvr additive="base">
                                        <p:cTn id="7" dur="500" fill="hold"/>
                                        <p:tgtEl>
                                          <p:spTgt spid="291843"/>
                                        </p:tgtEl>
                                        <p:attrNameLst>
                                          <p:attrName>ppt_x</p:attrName>
                                        </p:attrNameLst>
                                      </p:cBhvr>
                                      <p:tavLst>
                                        <p:tav tm="0">
                                          <p:val>
                                            <p:strVal val="0-#ppt_w/2"/>
                                          </p:val>
                                        </p:tav>
                                        <p:tav tm="100000">
                                          <p:val>
                                            <p:strVal val="#ppt_x"/>
                                          </p:val>
                                        </p:tav>
                                      </p:tavLst>
                                    </p:anim>
                                    <p:anim calcmode="lin" valueType="num">
                                      <p:cBhvr additive="base">
                                        <p:cTn id="8" dur="500" fill="hold"/>
                                        <p:tgtEl>
                                          <p:spTgt spid="291843"/>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500" fill="hold"/>
                                        <p:tgtEl>
                                          <p:spTgt spid="2918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1841500" y="123825"/>
            <a:ext cx="6858000" cy="1143000"/>
          </a:xfrm>
        </p:spPr>
        <p:txBody>
          <a:bodyPr/>
          <a:lstStyle/>
          <a:p>
            <a:pPr>
              <a:defRPr/>
            </a:pPr>
            <a:r>
              <a:rPr lang="en-US" dirty="0" smtClean="0"/>
              <a:t>Confidence in Others (</a:t>
            </a:r>
            <a:r>
              <a:rPr lang="en-US" cap="none" dirty="0" smtClean="0"/>
              <a:t>cont'd</a:t>
            </a:r>
            <a:r>
              <a:rPr lang="en-US" dirty="0" smtClean="0"/>
              <a:t>) </a:t>
            </a:r>
          </a:p>
        </p:txBody>
      </p:sp>
      <p:sp>
        <p:nvSpPr>
          <p:cNvPr id="43011" name="Rectangle 3"/>
          <p:cNvSpPr>
            <a:spLocks noGrp="1" noChangeArrowheads="1"/>
          </p:cNvSpPr>
          <p:nvPr>
            <p:ph type="body" idx="1"/>
          </p:nvPr>
        </p:nvSpPr>
        <p:spPr>
          <a:xfrm>
            <a:off x="457200" y="1477963"/>
            <a:ext cx="8216900" cy="4114800"/>
          </a:xfrm>
        </p:spPr>
        <p:txBody>
          <a:bodyPr/>
          <a:lstStyle/>
          <a:p>
            <a:pPr marL="457200" indent="-457200">
              <a:lnSpc>
                <a:spcPct val="90000"/>
              </a:lnSpc>
              <a:spcBef>
                <a:spcPct val="0"/>
              </a:spcBef>
              <a:defRPr/>
            </a:pPr>
            <a:r>
              <a:rPr lang="en-US" dirty="0" smtClean="0"/>
              <a:t>Personal feelings</a:t>
            </a:r>
          </a:p>
          <a:p>
            <a:pPr marL="457200" lvl="1" indent="0">
              <a:lnSpc>
                <a:spcPct val="90000"/>
              </a:lnSpc>
              <a:spcBef>
                <a:spcPct val="0"/>
              </a:spcBef>
              <a:defRPr/>
            </a:pPr>
            <a:r>
              <a:rPr lang="en-US" dirty="0" smtClean="0"/>
              <a:t> Guard against tendency to like good performers and dislike poor performers</a:t>
            </a:r>
          </a:p>
          <a:p>
            <a:pPr marL="457200" lvl="1" indent="0">
              <a:lnSpc>
                <a:spcPct val="90000"/>
              </a:lnSpc>
              <a:spcBef>
                <a:spcPct val="0"/>
              </a:spcBef>
              <a:defRPr/>
            </a:pPr>
            <a:r>
              <a:rPr lang="en-US" dirty="0" smtClean="0"/>
              <a:t> Difficult to hide how we feel</a:t>
            </a:r>
          </a:p>
          <a:p>
            <a:pPr marL="457200" indent="-457200">
              <a:lnSpc>
                <a:spcPct val="90000"/>
              </a:lnSpc>
              <a:spcBef>
                <a:spcPct val="0"/>
              </a:spcBef>
              <a:defRPr/>
            </a:pPr>
            <a:r>
              <a:rPr lang="en-US" dirty="0" smtClean="0"/>
              <a:t>When we like someone, we:</a:t>
            </a:r>
          </a:p>
          <a:p>
            <a:pPr marL="457200" lvl="1" indent="0">
              <a:lnSpc>
                <a:spcPct val="90000"/>
              </a:lnSpc>
              <a:spcBef>
                <a:spcPct val="0"/>
              </a:spcBef>
              <a:defRPr/>
            </a:pPr>
            <a:r>
              <a:rPr lang="en-US" dirty="0" smtClean="0"/>
              <a:t> Spend more time with them</a:t>
            </a:r>
          </a:p>
          <a:p>
            <a:pPr marL="457200" lvl="1" indent="0">
              <a:lnSpc>
                <a:spcPct val="90000"/>
              </a:lnSpc>
              <a:spcBef>
                <a:spcPct val="0"/>
              </a:spcBef>
              <a:defRPr/>
            </a:pPr>
            <a:r>
              <a:rPr lang="en-US" dirty="0" smtClean="0"/>
              <a:t> Smile more in their presence</a:t>
            </a:r>
          </a:p>
          <a:p>
            <a:pPr marL="457200" lvl="1" indent="0">
              <a:lnSpc>
                <a:spcPct val="90000"/>
              </a:lnSpc>
              <a:spcBef>
                <a:spcPct val="0"/>
              </a:spcBef>
              <a:defRPr/>
            </a:pPr>
            <a:r>
              <a:rPr lang="en-US" dirty="0" smtClean="0"/>
              <a:t> Find it easier to talk to them</a:t>
            </a:r>
          </a:p>
          <a:p>
            <a:pPr marL="457200" lvl="1" indent="0">
              <a:lnSpc>
                <a:spcPct val="90000"/>
              </a:lnSpc>
              <a:spcBef>
                <a:spcPct val="0"/>
              </a:spcBef>
              <a:defRPr/>
            </a:pPr>
            <a:r>
              <a:rPr lang="en-US" dirty="0" smtClean="0"/>
              <a:t> Feel more comfortable with them</a:t>
            </a:r>
          </a:p>
          <a:p>
            <a:pPr marL="457200" lvl="1" indent="0">
              <a:lnSpc>
                <a:spcPct val="90000"/>
              </a:lnSpc>
              <a:spcBef>
                <a:spcPct val="0"/>
              </a:spcBef>
              <a:defRPr/>
            </a:pPr>
            <a:r>
              <a:rPr lang="en-US" dirty="0" smtClean="0"/>
              <a:t> Find it easy to compliment them</a:t>
            </a:r>
          </a:p>
        </p:txBody>
      </p:sp>
      <p:sp>
        <p:nvSpPr>
          <p:cNvPr id="5" name="Slide Number Placeholder 4"/>
          <p:cNvSpPr>
            <a:spLocks noGrp="1"/>
          </p:cNvSpPr>
          <p:nvPr>
            <p:ph type="sldNum" sz="quarter" idx="10"/>
          </p:nvPr>
        </p:nvSpPr>
        <p:spPr/>
        <p:txBody>
          <a:bodyPr/>
          <a:lstStyle/>
          <a:p>
            <a:pPr>
              <a:defRPr/>
            </a:pPr>
            <a:r>
              <a:rPr lang="en-US"/>
              <a:t>Slide C-</a:t>
            </a:r>
            <a:fld id="{1CC16442-4CD2-495F-8DF4-D4045F104A55}" type="slidenum">
              <a:rPr lang="en-US"/>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1841500" y="123825"/>
            <a:ext cx="6858000" cy="1143000"/>
          </a:xfrm>
        </p:spPr>
        <p:txBody>
          <a:bodyPr/>
          <a:lstStyle/>
          <a:p>
            <a:pPr>
              <a:defRPr/>
            </a:pPr>
            <a:r>
              <a:rPr lang="en-US" sz="4000" dirty="0" smtClean="0"/>
              <a:t>Confidence in Others (</a:t>
            </a:r>
            <a:r>
              <a:rPr lang="en-US" sz="4000" cap="none" dirty="0" smtClean="0"/>
              <a:t>cont'd</a:t>
            </a:r>
            <a:r>
              <a:rPr lang="en-US" sz="4000" dirty="0" smtClean="0"/>
              <a:t>)</a:t>
            </a:r>
          </a:p>
        </p:txBody>
      </p:sp>
      <p:sp>
        <p:nvSpPr>
          <p:cNvPr id="44035" name="Rectangle 3"/>
          <p:cNvSpPr>
            <a:spLocks noGrp="1" noChangeArrowheads="1"/>
          </p:cNvSpPr>
          <p:nvPr>
            <p:ph type="body" idx="1"/>
          </p:nvPr>
        </p:nvSpPr>
        <p:spPr>
          <a:xfrm>
            <a:off x="550863" y="1556035"/>
            <a:ext cx="8164512" cy="4114800"/>
          </a:xfrm>
        </p:spPr>
        <p:txBody>
          <a:bodyPr/>
          <a:lstStyle/>
          <a:p>
            <a:pPr marL="457200" indent="-457200">
              <a:spcBef>
                <a:spcPct val="0"/>
              </a:spcBef>
              <a:defRPr/>
            </a:pPr>
            <a:r>
              <a:rPr lang="en-US" sz="3200" dirty="0" smtClean="0"/>
              <a:t>When we dislike someone, we:</a:t>
            </a:r>
          </a:p>
          <a:p>
            <a:pPr marL="457200" lvl="1" indent="0">
              <a:spcBef>
                <a:spcPct val="0"/>
              </a:spcBef>
              <a:defRPr/>
            </a:pPr>
            <a:r>
              <a:rPr lang="en-US" sz="3200" dirty="0" smtClean="0"/>
              <a:t> Spend as little time with that person as possible</a:t>
            </a:r>
          </a:p>
          <a:p>
            <a:pPr marL="457200" lvl="1" indent="0">
              <a:spcBef>
                <a:spcPct val="0"/>
              </a:spcBef>
              <a:defRPr/>
            </a:pPr>
            <a:r>
              <a:rPr lang="en-US" sz="3200" dirty="0" smtClean="0"/>
              <a:t> Smile infrequently when around that person</a:t>
            </a:r>
          </a:p>
          <a:p>
            <a:pPr marL="457200" lvl="1" indent="0">
              <a:spcBef>
                <a:spcPct val="0"/>
              </a:spcBef>
              <a:defRPr/>
            </a:pPr>
            <a:r>
              <a:rPr lang="en-US" sz="3200" dirty="0" smtClean="0"/>
              <a:t> Find it difficult to talk to that person</a:t>
            </a:r>
          </a:p>
          <a:p>
            <a:pPr marL="457200" lvl="1" indent="0">
              <a:spcBef>
                <a:spcPct val="0"/>
              </a:spcBef>
              <a:defRPr/>
            </a:pPr>
            <a:r>
              <a:rPr lang="en-US" sz="3200" dirty="0" smtClean="0"/>
              <a:t> Feel uncomfortable when in that person's presence</a:t>
            </a:r>
          </a:p>
          <a:p>
            <a:pPr marL="457200" lvl="1" indent="0">
              <a:spcBef>
                <a:spcPct val="0"/>
              </a:spcBef>
              <a:defRPr/>
            </a:pPr>
            <a:r>
              <a:rPr lang="en-US" sz="3200" dirty="0" smtClean="0"/>
              <a:t> Find it easy to criticize that person</a:t>
            </a:r>
          </a:p>
        </p:txBody>
      </p:sp>
      <p:sp>
        <p:nvSpPr>
          <p:cNvPr id="5" name="Slide Number Placeholder 4"/>
          <p:cNvSpPr>
            <a:spLocks noGrp="1"/>
          </p:cNvSpPr>
          <p:nvPr>
            <p:ph type="sldNum" sz="quarter" idx="10"/>
          </p:nvPr>
        </p:nvSpPr>
        <p:spPr/>
        <p:txBody>
          <a:bodyPr/>
          <a:lstStyle/>
          <a:p>
            <a:pPr>
              <a:defRPr/>
            </a:pPr>
            <a:r>
              <a:rPr lang="en-US"/>
              <a:t>Slide C-</a:t>
            </a:r>
            <a:fld id="{76FACC89-EA0D-47C2-BAB0-96D1453C7845}" type="slidenum">
              <a:rPr lang="en-US"/>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563" y="2057400"/>
            <a:ext cx="6858000" cy="2998788"/>
          </a:xfrm>
        </p:spPr>
        <p:txBody>
          <a:bodyPr/>
          <a:lstStyle/>
          <a:p>
            <a:pPr>
              <a:defRPr/>
            </a:pPr>
            <a:r>
              <a:rPr lang="en-US" sz="4000" cap="none" dirty="0" smtClean="0">
                <a:effectLst>
                  <a:outerShdw blurRad="38100" dist="38100" dir="2700000" algn="tl">
                    <a:srgbClr val="000000"/>
                  </a:outerShdw>
                </a:effectLst>
              </a:rPr>
              <a:t>Activity C.1</a:t>
            </a:r>
            <a:br>
              <a:rPr lang="en-US" sz="4000" cap="none" dirty="0" smtClean="0">
                <a:effectLst>
                  <a:outerShdw blurRad="38100" dist="38100" dir="2700000" algn="tl">
                    <a:srgbClr val="000000"/>
                  </a:outerShdw>
                </a:effectLst>
              </a:rPr>
            </a:br>
            <a:r>
              <a:rPr lang="en-US" sz="4000" cap="none" dirty="0" smtClean="0">
                <a:effectLst>
                  <a:outerShdw blurRad="38100" dist="38100" dir="2700000" algn="tl">
                    <a:srgbClr val="000000"/>
                  </a:outerShdw>
                </a:effectLst>
              </a:rPr>
              <a:t>Characteristics of Effective </a:t>
            </a:r>
            <a:br>
              <a:rPr lang="en-US" sz="4000" cap="none" dirty="0" smtClean="0">
                <a:effectLst>
                  <a:outerShdw blurRad="38100" dist="38100" dir="2700000" algn="tl">
                    <a:srgbClr val="000000"/>
                  </a:outerShdw>
                </a:effectLst>
              </a:rPr>
            </a:br>
            <a:r>
              <a:rPr lang="en-US" sz="4000" cap="none" dirty="0" smtClean="0">
                <a:effectLst>
                  <a:outerShdw blurRad="38100" dist="38100" dir="2700000" algn="tl">
                    <a:srgbClr val="000000"/>
                  </a:outerShdw>
                </a:effectLst>
              </a:rPr>
              <a:t>Coaches</a:t>
            </a:r>
            <a:br>
              <a:rPr lang="en-US" sz="4000" cap="none" dirty="0" smtClean="0">
                <a:effectLst>
                  <a:outerShdw blurRad="38100" dist="38100" dir="2700000" algn="tl">
                    <a:srgbClr val="000000"/>
                  </a:outerShdw>
                </a:effectLst>
              </a:rPr>
            </a:br>
            <a:endParaRPr lang="en-US" sz="4000" cap="none" dirty="0" smtClean="0"/>
          </a:p>
        </p:txBody>
      </p:sp>
      <p:sp>
        <p:nvSpPr>
          <p:cNvPr id="4" name="Slide Number Placeholder 3"/>
          <p:cNvSpPr>
            <a:spLocks noGrp="1"/>
          </p:cNvSpPr>
          <p:nvPr>
            <p:ph type="sldNum" sz="quarter" idx="10"/>
          </p:nvPr>
        </p:nvSpPr>
        <p:spPr/>
        <p:txBody>
          <a:bodyPr/>
          <a:lstStyle/>
          <a:p>
            <a:pPr>
              <a:defRPr/>
            </a:pPr>
            <a:r>
              <a:rPr lang="en-US"/>
              <a:t>Slide C-</a:t>
            </a:r>
            <a:fld id="{A6604096-74B2-472F-A24C-DA223232DF0E}" type="slidenum">
              <a:rPr lang="en-US"/>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4" name="Rectangle 4"/>
          <p:cNvSpPr>
            <a:spLocks noGrp="1" noChangeArrowheads="1"/>
          </p:cNvSpPr>
          <p:nvPr>
            <p:ph type="title"/>
          </p:nvPr>
        </p:nvSpPr>
        <p:spPr>
          <a:xfrm>
            <a:off x="1922463" y="123825"/>
            <a:ext cx="6858000" cy="1143000"/>
          </a:xfrm>
        </p:spPr>
        <p:txBody>
          <a:bodyPr/>
          <a:lstStyle/>
          <a:p>
            <a:pPr>
              <a:defRPr/>
            </a:pPr>
            <a:r>
              <a:rPr lang="en-US" sz="4000" dirty="0" smtClean="0"/>
              <a:t>Confidence in Others (</a:t>
            </a:r>
            <a:r>
              <a:rPr lang="en-US" sz="4000" cap="none" dirty="0" smtClean="0"/>
              <a:t>cont'd</a:t>
            </a:r>
            <a:r>
              <a:rPr lang="en-US" sz="4000" dirty="0" smtClean="0"/>
              <a:t>)</a:t>
            </a:r>
          </a:p>
        </p:txBody>
      </p:sp>
      <p:sp>
        <p:nvSpPr>
          <p:cNvPr id="45059" name="Rectangle 5"/>
          <p:cNvSpPr>
            <a:spLocks noGrp="1" noChangeArrowheads="1"/>
          </p:cNvSpPr>
          <p:nvPr>
            <p:ph type="body" idx="1"/>
          </p:nvPr>
        </p:nvSpPr>
        <p:spPr>
          <a:xfrm>
            <a:off x="577850" y="1774825"/>
            <a:ext cx="8137525" cy="4114800"/>
          </a:xfrm>
        </p:spPr>
        <p:txBody>
          <a:bodyPr/>
          <a:lstStyle/>
          <a:p>
            <a:pPr marL="457200" indent="-457200">
              <a:spcBef>
                <a:spcPct val="0"/>
              </a:spcBef>
              <a:defRPr/>
            </a:pPr>
            <a:r>
              <a:rPr lang="en-US" sz="3200" dirty="0" smtClean="0"/>
              <a:t>Effective leaders focus on behaviors, not personalities.</a:t>
            </a:r>
          </a:p>
          <a:p>
            <a:pPr marL="457200" indent="-457200">
              <a:spcBef>
                <a:spcPct val="0"/>
              </a:spcBef>
              <a:defRPr/>
            </a:pPr>
            <a:r>
              <a:rPr lang="en-US" sz="3200" dirty="0" smtClean="0"/>
              <a:t>Feeling dislike is a warning that you're communicating that as well and you need to start acting more positive.</a:t>
            </a:r>
          </a:p>
        </p:txBody>
      </p:sp>
      <p:sp>
        <p:nvSpPr>
          <p:cNvPr id="5" name="Slide Number Placeholder 4"/>
          <p:cNvSpPr>
            <a:spLocks noGrp="1"/>
          </p:cNvSpPr>
          <p:nvPr>
            <p:ph type="sldNum" sz="quarter" idx="10"/>
          </p:nvPr>
        </p:nvSpPr>
        <p:spPr/>
        <p:txBody>
          <a:bodyPr/>
          <a:lstStyle/>
          <a:p>
            <a:pPr>
              <a:defRPr/>
            </a:pPr>
            <a:r>
              <a:rPr lang="en-US"/>
              <a:t>Slide C-</a:t>
            </a:r>
            <a:fld id="{0EA00B2F-FA79-4404-BC1C-6D27EAD34870}" type="slidenum">
              <a:rPr lang="en-US"/>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411288" y="123825"/>
            <a:ext cx="6858000" cy="1143000"/>
          </a:xfrm>
        </p:spPr>
        <p:txBody>
          <a:bodyPr/>
          <a:lstStyle/>
          <a:p>
            <a:pPr>
              <a:defRPr/>
            </a:pPr>
            <a:r>
              <a:rPr lang="en-US" smtClean="0"/>
              <a:t>Flexibility</a:t>
            </a:r>
          </a:p>
        </p:txBody>
      </p:sp>
      <p:sp>
        <p:nvSpPr>
          <p:cNvPr id="277507" name="Rectangle 3"/>
          <p:cNvSpPr>
            <a:spLocks noGrp="1" noChangeArrowheads="1"/>
          </p:cNvSpPr>
          <p:nvPr>
            <p:ph type="body" idx="1"/>
          </p:nvPr>
        </p:nvSpPr>
        <p:spPr>
          <a:xfrm>
            <a:off x="577850" y="1666875"/>
            <a:ext cx="8137525" cy="4114800"/>
          </a:xfrm>
        </p:spPr>
        <p:txBody>
          <a:bodyPr/>
          <a:lstStyle/>
          <a:p>
            <a:pPr marL="457200" indent="-457200">
              <a:spcBef>
                <a:spcPts val="0"/>
              </a:spcBef>
              <a:buFont typeface="Arial" pitchFamily="34" charset="0"/>
              <a:buChar char="•"/>
              <a:defRPr/>
            </a:pPr>
            <a:r>
              <a:rPr lang="en-US" dirty="0" smtClean="0"/>
              <a:t>Every player is important.</a:t>
            </a:r>
          </a:p>
          <a:p>
            <a:pPr marL="457200" lvl="1" indent="0">
              <a:spcBef>
                <a:spcPts val="0"/>
              </a:spcBef>
              <a:defRPr/>
            </a:pPr>
            <a:r>
              <a:rPr lang="en-US" dirty="0" smtClean="0"/>
              <a:t> Individuals deserve attention.</a:t>
            </a:r>
          </a:p>
          <a:p>
            <a:pPr marL="457200" lvl="1" indent="0">
              <a:spcBef>
                <a:spcPts val="0"/>
              </a:spcBef>
              <a:defRPr/>
            </a:pPr>
            <a:r>
              <a:rPr lang="en-US" dirty="0" smtClean="0"/>
              <a:t> Bad leaders focus attention on a few.</a:t>
            </a:r>
          </a:p>
          <a:p>
            <a:pPr marL="914400" lvl="2" indent="0">
              <a:spcBef>
                <a:spcPts val="0"/>
              </a:spcBef>
              <a:buFontTx/>
              <a:buNone/>
              <a:defRPr/>
            </a:pPr>
            <a:r>
              <a:rPr lang="en-US" dirty="0" smtClean="0">
                <a:solidFill>
                  <a:srgbClr val="FFFFFF"/>
                </a:solidFill>
                <a:effectLst>
                  <a:outerShdw blurRad="38100" dist="38100" dir="2700000" algn="tl">
                    <a:srgbClr val="000000">
                      <a:alpha val="43137"/>
                    </a:srgbClr>
                  </a:outerShdw>
                </a:effectLst>
              </a:rPr>
              <a:t>-- "If it's not broken don't fix it."</a:t>
            </a:r>
          </a:p>
          <a:p>
            <a:pPr marL="914400" lvl="2" indent="0">
              <a:spcBef>
                <a:spcPts val="0"/>
              </a:spcBef>
              <a:buFontTx/>
              <a:buNone/>
              <a:defRPr/>
            </a:pPr>
            <a:r>
              <a:rPr lang="en-US" dirty="0" smtClean="0">
                <a:solidFill>
                  <a:srgbClr val="FFFFFF"/>
                </a:solidFill>
                <a:effectLst>
                  <a:outerShdw blurRad="38100" dist="38100" dir="2700000" algn="tl">
                    <a:srgbClr val="000000">
                      <a:alpha val="43137"/>
                    </a:srgbClr>
                  </a:outerShdw>
                </a:effectLst>
              </a:rPr>
              <a:t>-- "If I ignore them, maybe they'll go away!"</a:t>
            </a:r>
          </a:p>
          <a:p>
            <a:pPr marL="914400" lvl="2" indent="0">
              <a:spcBef>
                <a:spcPts val="0"/>
              </a:spcBef>
              <a:buFontTx/>
              <a:buNone/>
              <a:defRPr/>
            </a:pPr>
            <a:r>
              <a:rPr lang="en-US" dirty="0" smtClean="0">
                <a:solidFill>
                  <a:srgbClr val="FFFFFF"/>
                </a:solidFill>
                <a:effectLst>
                  <a:outerShdw blurRad="38100" dist="38100" dir="2700000" algn="tl">
                    <a:srgbClr val="000000">
                      <a:alpha val="43137"/>
                    </a:srgbClr>
                  </a:outerShdw>
                </a:effectLst>
              </a:rPr>
              <a:t>-- "I'm not here to babysit; they're all adults and should be able to take care of themselves."</a:t>
            </a:r>
          </a:p>
          <a:p>
            <a:pPr marL="914400" lvl="1">
              <a:spcBef>
                <a:spcPts val="0"/>
              </a:spcBef>
              <a:defRPr/>
            </a:pPr>
            <a:endParaRPr lang="en-US" dirty="0" smtClean="0"/>
          </a:p>
        </p:txBody>
      </p:sp>
      <p:sp>
        <p:nvSpPr>
          <p:cNvPr id="5" name="Slide Number Placeholder 4"/>
          <p:cNvSpPr>
            <a:spLocks noGrp="1"/>
          </p:cNvSpPr>
          <p:nvPr>
            <p:ph type="sldNum" sz="quarter" idx="10"/>
          </p:nvPr>
        </p:nvSpPr>
        <p:spPr/>
        <p:txBody>
          <a:bodyPr/>
          <a:lstStyle/>
          <a:p>
            <a:pPr>
              <a:defRPr/>
            </a:pPr>
            <a:r>
              <a:rPr lang="en-US"/>
              <a:t>Slide C-</a:t>
            </a:r>
            <a:fld id="{01925B81-54EF-484F-B575-AE5474B58184}" type="slidenum">
              <a:rPr lang="en-US"/>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1627188" y="123825"/>
            <a:ext cx="6858000" cy="1143000"/>
          </a:xfrm>
        </p:spPr>
        <p:txBody>
          <a:bodyPr/>
          <a:lstStyle/>
          <a:p>
            <a:pPr>
              <a:defRPr/>
            </a:pPr>
            <a:r>
              <a:rPr lang="en-US" dirty="0" smtClean="0"/>
              <a:t>Flexibility (</a:t>
            </a:r>
            <a:r>
              <a:rPr lang="en-US" cap="none" dirty="0" smtClean="0"/>
              <a:t>cont'd</a:t>
            </a:r>
            <a:r>
              <a:rPr lang="en-US" dirty="0" smtClean="0"/>
              <a:t>)</a:t>
            </a:r>
          </a:p>
        </p:txBody>
      </p:sp>
      <p:sp>
        <p:nvSpPr>
          <p:cNvPr id="47107" name="Rectangle 3"/>
          <p:cNvSpPr>
            <a:spLocks noGrp="1" noChangeArrowheads="1"/>
          </p:cNvSpPr>
          <p:nvPr>
            <p:ph type="body" idx="1"/>
          </p:nvPr>
        </p:nvSpPr>
        <p:spPr>
          <a:xfrm>
            <a:off x="779463" y="1666875"/>
            <a:ext cx="7935912" cy="4114800"/>
          </a:xfrm>
        </p:spPr>
        <p:txBody>
          <a:bodyPr/>
          <a:lstStyle/>
          <a:p>
            <a:pPr marL="457200" indent="-457200">
              <a:spcBef>
                <a:spcPts val="0"/>
              </a:spcBef>
              <a:defRPr/>
            </a:pPr>
            <a:r>
              <a:rPr lang="en-US" dirty="0" smtClean="0"/>
              <a:t>All of these approaches are counter-productive. Effective leaders are committed to doing whatever is necessary to get maximum performance from every individual.</a:t>
            </a:r>
          </a:p>
          <a:p>
            <a:pPr marL="457200" indent="-457200">
              <a:spcBef>
                <a:spcPts val="0"/>
              </a:spcBef>
              <a:defRPr/>
            </a:pPr>
            <a:r>
              <a:rPr lang="en-US" dirty="0" smtClean="0"/>
              <a:t>Effective leaders understand what each individual needs for self-improvement.</a:t>
            </a:r>
          </a:p>
        </p:txBody>
      </p:sp>
      <p:sp>
        <p:nvSpPr>
          <p:cNvPr id="5" name="Slide Number Placeholder 4"/>
          <p:cNvSpPr>
            <a:spLocks noGrp="1"/>
          </p:cNvSpPr>
          <p:nvPr>
            <p:ph type="sldNum" sz="quarter" idx="10"/>
          </p:nvPr>
        </p:nvSpPr>
        <p:spPr/>
        <p:txBody>
          <a:bodyPr/>
          <a:lstStyle/>
          <a:p>
            <a:pPr>
              <a:defRPr/>
            </a:pPr>
            <a:r>
              <a:rPr lang="en-US"/>
              <a:t>Slide C-</a:t>
            </a:r>
            <a:fld id="{2F0A07FE-500D-4AAA-9396-46D6745927DE}" type="slidenum">
              <a:rPr lang="en-US"/>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a:defRPr/>
            </a:pPr>
            <a:r>
              <a:rPr lang="en-US" sz="4000" dirty="0" smtClean="0"/>
              <a:t>Flexibility (</a:t>
            </a:r>
            <a:r>
              <a:rPr lang="en-US" sz="4000" cap="none" dirty="0" smtClean="0"/>
              <a:t>cont'd</a:t>
            </a:r>
            <a:r>
              <a:rPr lang="en-US" sz="4000" dirty="0" smtClean="0"/>
              <a:t>)</a:t>
            </a:r>
          </a:p>
        </p:txBody>
      </p:sp>
      <p:sp>
        <p:nvSpPr>
          <p:cNvPr id="48131" name="Rectangle 3"/>
          <p:cNvSpPr>
            <a:spLocks noGrp="1" noChangeArrowheads="1"/>
          </p:cNvSpPr>
          <p:nvPr>
            <p:ph type="body" idx="1"/>
          </p:nvPr>
        </p:nvSpPr>
        <p:spPr>
          <a:xfrm>
            <a:off x="995363" y="1666875"/>
            <a:ext cx="7720012" cy="4114800"/>
          </a:xfrm>
        </p:spPr>
        <p:txBody>
          <a:bodyPr/>
          <a:lstStyle/>
          <a:p>
            <a:pPr marL="457200" indent="-457200">
              <a:spcBef>
                <a:spcPct val="0"/>
              </a:spcBef>
              <a:defRPr/>
            </a:pPr>
            <a:r>
              <a:rPr lang="en-US" sz="3200" dirty="0" smtClean="0"/>
              <a:t>Critical coaching techniques:</a:t>
            </a:r>
          </a:p>
          <a:p>
            <a:pPr marL="457200" lvl="1" indent="0">
              <a:spcBef>
                <a:spcPct val="0"/>
              </a:spcBef>
              <a:defRPr/>
            </a:pPr>
            <a:r>
              <a:rPr lang="en-US" sz="3200" dirty="0" smtClean="0"/>
              <a:t> Training</a:t>
            </a:r>
          </a:p>
          <a:p>
            <a:pPr marL="457200" lvl="1" indent="0">
              <a:spcBef>
                <a:spcPct val="0"/>
              </a:spcBef>
              <a:defRPr/>
            </a:pPr>
            <a:r>
              <a:rPr lang="en-US" sz="3200" dirty="0" smtClean="0"/>
              <a:t> Counseling</a:t>
            </a:r>
          </a:p>
          <a:p>
            <a:pPr marL="457200" lvl="1" indent="0">
              <a:spcBef>
                <a:spcPct val="0"/>
              </a:spcBef>
              <a:defRPr/>
            </a:pPr>
            <a:r>
              <a:rPr lang="en-US" sz="3200" dirty="0" smtClean="0"/>
              <a:t> Challenging</a:t>
            </a:r>
          </a:p>
          <a:p>
            <a:pPr marL="457200" lvl="1" indent="0">
              <a:spcBef>
                <a:spcPct val="0"/>
              </a:spcBef>
              <a:defRPr/>
            </a:pPr>
            <a:r>
              <a:rPr lang="en-US" sz="3200" dirty="0" smtClean="0"/>
              <a:t> Mentoring</a:t>
            </a:r>
          </a:p>
        </p:txBody>
      </p:sp>
      <p:sp>
        <p:nvSpPr>
          <p:cNvPr id="5" name="Slide Number Placeholder 4"/>
          <p:cNvSpPr>
            <a:spLocks noGrp="1"/>
          </p:cNvSpPr>
          <p:nvPr>
            <p:ph type="sldNum" sz="quarter" idx="10"/>
          </p:nvPr>
        </p:nvSpPr>
        <p:spPr/>
        <p:txBody>
          <a:bodyPr/>
          <a:lstStyle/>
          <a:p>
            <a:pPr>
              <a:defRPr/>
            </a:pPr>
            <a:r>
              <a:rPr lang="en-US"/>
              <a:t>Slide C-</a:t>
            </a:r>
            <a:fld id="{7EF42DA8-A31B-49F6-81BF-7099E755F5DF}" type="slidenum">
              <a:rPr lang="en-US"/>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1425575" y="123825"/>
            <a:ext cx="6858000" cy="1143000"/>
          </a:xfrm>
        </p:spPr>
        <p:txBody>
          <a:bodyPr/>
          <a:lstStyle/>
          <a:p>
            <a:pPr>
              <a:defRPr/>
            </a:pPr>
            <a:r>
              <a:rPr lang="en-US" dirty="0" smtClean="0"/>
              <a:t>Training</a:t>
            </a:r>
          </a:p>
        </p:txBody>
      </p:sp>
      <p:sp>
        <p:nvSpPr>
          <p:cNvPr id="49155" name="Rectangle 3"/>
          <p:cNvSpPr>
            <a:spLocks noGrp="1" noChangeArrowheads="1"/>
          </p:cNvSpPr>
          <p:nvPr>
            <p:ph type="body" idx="1"/>
          </p:nvPr>
        </p:nvSpPr>
        <p:spPr>
          <a:xfrm>
            <a:off x="484188" y="1666875"/>
            <a:ext cx="8231187" cy="4114800"/>
          </a:xfrm>
        </p:spPr>
        <p:txBody>
          <a:bodyPr/>
          <a:lstStyle/>
          <a:p>
            <a:pPr marL="457200" indent="-457200">
              <a:spcBef>
                <a:spcPct val="0"/>
              </a:spcBef>
              <a:defRPr/>
            </a:pPr>
            <a:r>
              <a:rPr lang="en-US" dirty="0" smtClean="0"/>
              <a:t>What is it?</a:t>
            </a:r>
          </a:p>
          <a:p>
            <a:pPr marL="457200" lvl="1" indent="0">
              <a:spcBef>
                <a:spcPct val="0"/>
              </a:spcBef>
              <a:defRPr/>
            </a:pPr>
            <a:r>
              <a:rPr lang="en-US" dirty="0" smtClean="0"/>
              <a:t> Correcting unsatisfactory behavior, techniques, procedures, etc.</a:t>
            </a:r>
          </a:p>
          <a:p>
            <a:pPr marL="457200" lvl="1" indent="0">
              <a:spcBef>
                <a:spcPct val="0"/>
              </a:spcBef>
              <a:defRPr/>
            </a:pPr>
            <a:r>
              <a:rPr lang="en-US" dirty="0" smtClean="0"/>
              <a:t> Maintaining proficiency in necessary skills</a:t>
            </a:r>
          </a:p>
          <a:p>
            <a:pPr marL="457200" lvl="1" indent="0">
              <a:spcBef>
                <a:spcPct val="0"/>
              </a:spcBef>
              <a:defRPr/>
            </a:pPr>
            <a:r>
              <a:rPr lang="en-US" dirty="0" smtClean="0"/>
              <a:t> Providing feedback on performance</a:t>
            </a:r>
          </a:p>
          <a:p>
            <a:pPr marL="457200" lvl="1" indent="0">
              <a:spcBef>
                <a:spcPct val="0"/>
              </a:spcBef>
              <a:defRPr/>
            </a:pPr>
            <a:r>
              <a:rPr lang="en-US" dirty="0" smtClean="0"/>
              <a:t> Bringing new employees up to speed</a:t>
            </a:r>
          </a:p>
          <a:p>
            <a:pPr marL="457200" lvl="1" indent="0">
              <a:spcBef>
                <a:spcPct val="0"/>
              </a:spcBef>
              <a:defRPr/>
            </a:pPr>
            <a:r>
              <a:rPr lang="en-US" dirty="0" smtClean="0"/>
              <a:t> Preparing individuals and/or the whole group for new assignments, procedures, etc. </a:t>
            </a:r>
          </a:p>
        </p:txBody>
      </p:sp>
      <p:sp>
        <p:nvSpPr>
          <p:cNvPr id="5" name="Slide Number Placeholder 4"/>
          <p:cNvSpPr>
            <a:spLocks noGrp="1"/>
          </p:cNvSpPr>
          <p:nvPr>
            <p:ph type="sldNum" sz="quarter" idx="10"/>
          </p:nvPr>
        </p:nvSpPr>
        <p:spPr/>
        <p:txBody>
          <a:bodyPr/>
          <a:lstStyle/>
          <a:p>
            <a:pPr>
              <a:defRPr/>
            </a:pPr>
            <a:r>
              <a:rPr lang="en-US"/>
              <a:t>Slide C-</a:t>
            </a:r>
            <a:fld id="{D313DE58-4288-4C30-8AEE-297F2C203A91}" type="slidenum">
              <a:rPr lang="en-US"/>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1573213" y="123825"/>
            <a:ext cx="6858000" cy="1143000"/>
          </a:xfrm>
        </p:spPr>
        <p:txBody>
          <a:bodyPr/>
          <a:lstStyle/>
          <a:p>
            <a:pPr>
              <a:defRPr/>
            </a:pPr>
            <a:r>
              <a:rPr lang="en-US" sz="4000" dirty="0" smtClean="0"/>
              <a:t>Training (</a:t>
            </a:r>
            <a:r>
              <a:rPr lang="en-US" sz="4000" cap="none" dirty="0" smtClean="0"/>
              <a:t>cont'd</a:t>
            </a:r>
            <a:r>
              <a:rPr lang="en-US" sz="4000" dirty="0" smtClean="0"/>
              <a:t>)</a:t>
            </a:r>
          </a:p>
        </p:txBody>
      </p:sp>
      <p:sp>
        <p:nvSpPr>
          <p:cNvPr id="50179" name="Rectangle 3"/>
          <p:cNvSpPr>
            <a:spLocks noGrp="1" noChangeArrowheads="1"/>
          </p:cNvSpPr>
          <p:nvPr>
            <p:ph type="body" idx="1"/>
          </p:nvPr>
        </p:nvSpPr>
        <p:spPr>
          <a:xfrm>
            <a:off x="995363" y="1465263"/>
            <a:ext cx="7720012" cy="4114800"/>
          </a:xfrm>
        </p:spPr>
        <p:txBody>
          <a:bodyPr/>
          <a:lstStyle/>
          <a:p>
            <a:pPr marL="457200" indent="-457200">
              <a:spcBef>
                <a:spcPct val="0"/>
              </a:spcBef>
              <a:defRPr/>
            </a:pPr>
            <a:r>
              <a:rPr lang="en-US" sz="3200" dirty="0" smtClean="0"/>
              <a:t>How can it be done?</a:t>
            </a:r>
          </a:p>
          <a:p>
            <a:pPr marL="457200" lvl="1" indent="0">
              <a:spcBef>
                <a:spcPct val="0"/>
              </a:spcBef>
              <a:defRPr/>
            </a:pPr>
            <a:r>
              <a:rPr lang="en-US" sz="3200" dirty="0" smtClean="0"/>
              <a:t> </a:t>
            </a:r>
            <a:r>
              <a:rPr lang="en-US" sz="3200" dirty="0" err="1" smtClean="0"/>
              <a:t>Postincident</a:t>
            </a:r>
            <a:r>
              <a:rPr lang="en-US" sz="3200" dirty="0" smtClean="0"/>
              <a:t> analysis</a:t>
            </a:r>
          </a:p>
          <a:p>
            <a:pPr marL="457200" lvl="1" indent="0">
              <a:spcBef>
                <a:spcPct val="0"/>
              </a:spcBef>
              <a:defRPr/>
            </a:pPr>
            <a:r>
              <a:rPr lang="en-US" sz="3200" dirty="0" smtClean="0"/>
              <a:t> Drills</a:t>
            </a:r>
          </a:p>
          <a:p>
            <a:pPr marL="457200" lvl="1" indent="0">
              <a:spcBef>
                <a:spcPct val="0"/>
              </a:spcBef>
              <a:defRPr/>
            </a:pPr>
            <a:r>
              <a:rPr lang="en-US" sz="3200" dirty="0" smtClean="0"/>
              <a:t> One-on-one skill building </a:t>
            </a:r>
          </a:p>
          <a:p>
            <a:pPr marL="457200" lvl="1" indent="0">
              <a:spcBef>
                <a:spcPct val="0"/>
              </a:spcBef>
              <a:defRPr/>
            </a:pPr>
            <a:r>
              <a:rPr lang="en-US" sz="3200" dirty="0" smtClean="0"/>
              <a:t> "Buddy system" </a:t>
            </a:r>
          </a:p>
          <a:p>
            <a:pPr marL="457200" lvl="1" indent="0">
              <a:spcBef>
                <a:spcPct val="0"/>
              </a:spcBef>
              <a:defRPr/>
            </a:pPr>
            <a:r>
              <a:rPr lang="en-US" sz="3200" dirty="0" smtClean="0"/>
              <a:t> Demonstration</a:t>
            </a:r>
          </a:p>
          <a:p>
            <a:pPr marL="457200" lvl="1" indent="0">
              <a:spcBef>
                <a:spcPct val="0"/>
              </a:spcBef>
              <a:defRPr/>
            </a:pPr>
            <a:r>
              <a:rPr lang="en-US" sz="3200" dirty="0" smtClean="0"/>
              <a:t> Videotaping and critiquing</a:t>
            </a:r>
          </a:p>
          <a:p>
            <a:pPr marL="457200" lvl="1" indent="0">
              <a:spcBef>
                <a:spcPct val="0"/>
              </a:spcBef>
              <a:defRPr/>
            </a:pPr>
            <a:r>
              <a:rPr lang="en-US" sz="3200" dirty="0" smtClean="0"/>
              <a:t> External training opportunities</a:t>
            </a:r>
          </a:p>
        </p:txBody>
      </p:sp>
      <p:sp>
        <p:nvSpPr>
          <p:cNvPr id="5" name="Slide Number Placeholder 4"/>
          <p:cNvSpPr>
            <a:spLocks noGrp="1"/>
          </p:cNvSpPr>
          <p:nvPr>
            <p:ph type="sldNum" sz="quarter" idx="10"/>
          </p:nvPr>
        </p:nvSpPr>
        <p:spPr/>
        <p:txBody>
          <a:bodyPr/>
          <a:lstStyle/>
          <a:p>
            <a:pPr>
              <a:defRPr/>
            </a:pPr>
            <a:r>
              <a:rPr lang="en-US"/>
              <a:t>Slide C-</a:t>
            </a:r>
            <a:fld id="{7179E9A8-474C-4E5C-B4D7-06E592A16397}" type="slidenum">
              <a:rPr lang="en-US"/>
              <a:pPr>
                <a:defRPr/>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1533525" y="123825"/>
            <a:ext cx="6858000" cy="1143000"/>
          </a:xfrm>
        </p:spPr>
        <p:txBody>
          <a:bodyPr/>
          <a:lstStyle/>
          <a:p>
            <a:pPr>
              <a:defRPr/>
            </a:pPr>
            <a:r>
              <a:rPr lang="en-US" smtClean="0"/>
              <a:t>Counseling</a:t>
            </a:r>
          </a:p>
        </p:txBody>
      </p:sp>
      <p:sp>
        <p:nvSpPr>
          <p:cNvPr id="51203" name="Rectangle 3"/>
          <p:cNvSpPr>
            <a:spLocks noGrp="1" noChangeArrowheads="1"/>
          </p:cNvSpPr>
          <p:nvPr>
            <p:ph type="body" idx="1"/>
          </p:nvPr>
        </p:nvSpPr>
        <p:spPr>
          <a:xfrm>
            <a:off x="619125" y="1558925"/>
            <a:ext cx="8096250" cy="4114800"/>
          </a:xfrm>
        </p:spPr>
        <p:txBody>
          <a:bodyPr/>
          <a:lstStyle/>
          <a:p>
            <a:pPr marL="457200" indent="-457200">
              <a:spcBef>
                <a:spcPct val="0"/>
              </a:spcBef>
              <a:defRPr/>
            </a:pPr>
            <a:r>
              <a:rPr lang="en-US" dirty="0" smtClean="0"/>
              <a:t>What is it?</a:t>
            </a:r>
          </a:p>
          <a:p>
            <a:pPr marL="457200" lvl="1" indent="0">
              <a:spcBef>
                <a:spcPct val="0"/>
              </a:spcBef>
              <a:defRPr/>
            </a:pPr>
            <a:r>
              <a:rPr lang="en-US" dirty="0" smtClean="0"/>
              <a:t> Working with someone to help solve a problem</a:t>
            </a:r>
          </a:p>
          <a:p>
            <a:pPr marL="457200" lvl="1" indent="0">
              <a:spcBef>
                <a:spcPct val="0"/>
              </a:spcBef>
              <a:defRPr/>
            </a:pPr>
            <a:r>
              <a:rPr lang="en-US" dirty="0" smtClean="0"/>
              <a:t> Getting the individual to recognize there's a problem </a:t>
            </a:r>
          </a:p>
          <a:p>
            <a:pPr marL="457200" lvl="1" indent="0">
              <a:spcBef>
                <a:spcPct val="0"/>
              </a:spcBef>
              <a:defRPr/>
            </a:pPr>
            <a:r>
              <a:rPr lang="en-US" dirty="0" smtClean="0"/>
              <a:t> Helping the individual to identify the cause </a:t>
            </a:r>
          </a:p>
          <a:p>
            <a:pPr marL="457200" lvl="1" indent="0">
              <a:spcBef>
                <a:spcPct val="0"/>
              </a:spcBef>
              <a:defRPr/>
            </a:pPr>
            <a:r>
              <a:rPr lang="en-US" dirty="0" smtClean="0"/>
              <a:t> Helping the individual to work out a solution </a:t>
            </a:r>
          </a:p>
          <a:p>
            <a:pPr marL="457200" lvl="1" indent="0">
              <a:spcBef>
                <a:spcPct val="0"/>
              </a:spcBef>
              <a:defRPr/>
            </a:pPr>
            <a:r>
              <a:rPr lang="en-US" dirty="0" smtClean="0"/>
              <a:t> Helping individuals correct unsatisfactory work behavior not correctable by training</a:t>
            </a:r>
          </a:p>
          <a:p>
            <a:pPr marL="457200" lvl="1" indent="0">
              <a:spcBef>
                <a:spcPct val="0"/>
              </a:spcBef>
              <a:defRPr/>
            </a:pPr>
            <a:r>
              <a:rPr lang="en-US" dirty="0" smtClean="0"/>
              <a:t> Monitoring progress </a:t>
            </a:r>
          </a:p>
        </p:txBody>
      </p:sp>
      <p:sp>
        <p:nvSpPr>
          <p:cNvPr id="5" name="Slide Number Placeholder 4"/>
          <p:cNvSpPr>
            <a:spLocks noGrp="1"/>
          </p:cNvSpPr>
          <p:nvPr>
            <p:ph type="sldNum" sz="quarter" idx="10"/>
          </p:nvPr>
        </p:nvSpPr>
        <p:spPr/>
        <p:txBody>
          <a:bodyPr/>
          <a:lstStyle/>
          <a:p>
            <a:pPr>
              <a:defRPr/>
            </a:pPr>
            <a:r>
              <a:rPr lang="en-US"/>
              <a:t>Slide C-</a:t>
            </a:r>
            <a:fld id="{27AC951E-7CF4-4724-9A4B-79F9AC0B6587}" type="slidenum">
              <a:rPr lang="en-US"/>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1627188" y="123825"/>
            <a:ext cx="6858000" cy="1143000"/>
          </a:xfrm>
        </p:spPr>
        <p:txBody>
          <a:bodyPr/>
          <a:lstStyle/>
          <a:p>
            <a:pPr>
              <a:defRPr/>
            </a:pPr>
            <a:r>
              <a:rPr lang="en-US" dirty="0" smtClean="0"/>
              <a:t>Counseling (</a:t>
            </a:r>
            <a:r>
              <a:rPr lang="en-US" cap="none" dirty="0" smtClean="0"/>
              <a:t>cont'd</a:t>
            </a:r>
            <a:r>
              <a:rPr lang="en-US" dirty="0" smtClean="0"/>
              <a:t>)</a:t>
            </a:r>
          </a:p>
        </p:txBody>
      </p:sp>
      <p:sp>
        <p:nvSpPr>
          <p:cNvPr id="52227" name="Rectangle 3"/>
          <p:cNvSpPr>
            <a:spLocks noGrp="1" noChangeArrowheads="1"/>
          </p:cNvSpPr>
          <p:nvPr>
            <p:ph type="body" idx="1"/>
          </p:nvPr>
        </p:nvSpPr>
        <p:spPr>
          <a:xfrm>
            <a:off x="484188" y="1519238"/>
            <a:ext cx="8231187" cy="4114800"/>
          </a:xfrm>
        </p:spPr>
        <p:txBody>
          <a:bodyPr/>
          <a:lstStyle/>
          <a:p>
            <a:pPr marL="457200" indent="-457200">
              <a:spcBef>
                <a:spcPct val="0"/>
              </a:spcBef>
              <a:defRPr/>
            </a:pPr>
            <a:r>
              <a:rPr lang="en-US" dirty="0" smtClean="0"/>
              <a:t>How is it done?</a:t>
            </a:r>
          </a:p>
          <a:p>
            <a:pPr marL="457200" lvl="1" indent="0">
              <a:spcBef>
                <a:spcPct val="0"/>
              </a:spcBef>
              <a:defRPr/>
            </a:pPr>
            <a:r>
              <a:rPr lang="en-US" dirty="0" smtClean="0"/>
              <a:t> Preparation</a:t>
            </a:r>
          </a:p>
          <a:p>
            <a:pPr marL="457200" lvl="1" indent="0">
              <a:spcBef>
                <a:spcPct val="0"/>
              </a:spcBef>
              <a:defRPr/>
            </a:pPr>
            <a:r>
              <a:rPr lang="en-US" dirty="0" smtClean="0"/>
              <a:t> Private meeting with minimum advance notice</a:t>
            </a:r>
          </a:p>
          <a:p>
            <a:pPr marL="457200" lvl="1" indent="0">
              <a:spcBef>
                <a:spcPct val="0"/>
              </a:spcBef>
              <a:defRPr/>
            </a:pPr>
            <a:r>
              <a:rPr lang="en-US" dirty="0" smtClean="0"/>
              <a:t> State your case and then listen</a:t>
            </a:r>
          </a:p>
          <a:p>
            <a:pPr marL="457200" lvl="1" indent="0">
              <a:spcBef>
                <a:spcPct val="0"/>
              </a:spcBef>
              <a:defRPr/>
            </a:pPr>
            <a:r>
              <a:rPr lang="en-US" dirty="0" smtClean="0"/>
              <a:t> Discuss alternative solutions</a:t>
            </a:r>
          </a:p>
          <a:p>
            <a:pPr marL="457200" lvl="1" indent="0">
              <a:spcBef>
                <a:spcPct val="0"/>
              </a:spcBef>
              <a:defRPr/>
            </a:pPr>
            <a:r>
              <a:rPr lang="en-US" dirty="0" smtClean="0"/>
              <a:t> Be supportive and patient, but insist on a plan of action</a:t>
            </a:r>
          </a:p>
          <a:p>
            <a:pPr marL="457200" lvl="1" indent="0">
              <a:spcBef>
                <a:spcPct val="0"/>
              </a:spcBef>
              <a:defRPr/>
            </a:pPr>
            <a:r>
              <a:rPr lang="en-US" dirty="0" smtClean="0"/>
              <a:t> Follow up and encourage</a:t>
            </a:r>
          </a:p>
          <a:p>
            <a:pPr marL="457200" lvl="1" indent="0">
              <a:spcBef>
                <a:spcPct val="0"/>
              </a:spcBef>
              <a:defRPr/>
            </a:pPr>
            <a:r>
              <a:rPr lang="en-US" dirty="0" smtClean="0"/>
              <a:t> Don't give up--counsel again, if necessary</a:t>
            </a:r>
          </a:p>
        </p:txBody>
      </p:sp>
      <p:sp>
        <p:nvSpPr>
          <p:cNvPr id="5" name="Slide Number Placeholder 4"/>
          <p:cNvSpPr>
            <a:spLocks noGrp="1"/>
          </p:cNvSpPr>
          <p:nvPr>
            <p:ph type="sldNum" sz="quarter" idx="10"/>
          </p:nvPr>
        </p:nvSpPr>
        <p:spPr/>
        <p:txBody>
          <a:bodyPr/>
          <a:lstStyle/>
          <a:p>
            <a:pPr>
              <a:defRPr/>
            </a:pPr>
            <a:r>
              <a:rPr lang="en-US"/>
              <a:t>Slide C-</a:t>
            </a:r>
            <a:fld id="{D323664E-2248-42BA-BBF1-C8C320F01804}" type="slidenum">
              <a:rPr lang="en-US"/>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1492250" y="123825"/>
            <a:ext cx="6858000" cy="1143000"/>
          </a:xfrm>
        </p:spPr>
        <p:txBody>
          <a:bodyPr/>
          <a:lstStyle/>
          <a:p>
            <a:pPr>
              <a:defRPr/>
            </a:pPr>
            <a:r>
              <a:rPr lang="en-US" dirty="0" smtClean="0"/>
              <a:t>Challenging</a:t>
            </a:r>
          </a:p>
        </p:txBody>
      </p:sp>
      <p:sp>
        <p:nvSpPr>
          <p:cNvPr id="53251" name="Rectangle 3"/>
          <p:cNvSpPr>
            <a:spLocks noGrp="1" noChangeArrowheads="1"/>
          </p:cNvSpPr>
          <p:nvPr>
            <p:ph type="body" idx="1"/>
          </p:nvPr>
        </p:nvSpPr>
        <p:spPr>
          <a:xfrm>
            <a:off x="496888" y="1585913"/>
            <a:ext cx="5303837" cy="4114800"/>
          </a:xfrm>
        </p:spPr>
        <p:txBody>
          <a:bodyPr/>
          <a:lstStyle/>
          <a:p>
            <a:pPr marL="457200" indent="-457200">
              <a:spcBef>
                <a:spcPct val="0"/>
              </a:spcBef>
              <a:defRPr/>
            </a:pPr>
            <a:r>
              <a:rPr lang="en-US" dirty="0" smtClean="0"/>
              <a:t>What is it?</a:t>
            </a:r>
          </a:p>
          <a:p>
            <a:pPr marL="457200" lvl="1" indent="0">
              <a:spcBef>
                <a:spcPct val="0"/>
              </a:spcBef>
              <a:defRPr/>
            </a:pPr>
            <a:r>
              <a:rPr lang="en-US" dirty="0" smtClean="0"/>
              <a:t> Helping individuals maximize their potential</a:t>
            </a:r>
          </a:p>
          <a:p>
            <a:pPr marL="457200" lvl="1" indent="0">
              <a:spcBef>
                <a:spcPct val="0"/>
              </a:spcBef>
              <a:defRPr/>
            </a:pPr>
            <a:r>
              <a:rPr lang="en-US" dirty="0" smtClean="0"/>
              <a:t> Building on existing strengths </a:t>
            </a:r>
          </a:p>
          <a:p>
            <a:pPr marL="457200" lvl="1" indent="0">
              <a:spcBef>
                <a:spcPct val="0"/>
              </a:spcBef>
              <a:defRPr/>
            </a:pPr>
            <a:r>
              <a:rPr lang="en-US" dirty="0" smtClean="0"/>
              <a:t> Setting attainable goals for improvement </a:t>
            </a:r>
          </a:p>
          <a:p>
            <a:pPr marL="457200" lvl="1" indent="0">
              <a:spcBef>
                <a:spcPct val="0"/>
              </a:spcBef>
              <a:defRPr/>
            </a:pPr>
            <a:r>
              <a:rPr lang="en-US" dirty="0" smtClean="0"/>
              <a:t> Encouraging individuals to stretch to their capacity </a:t>
            </a:r>
          </a:p>
        </p:txBody>
      </p:sp>
      <p:sp>
        <p:nvSpPr>
          <p:cNvPr id="6" name="Slide Number Placeholder 5"/>
          <p:cNvSpPr>
            <a:spLocks noGrp="1"/>
          </p:cNvSpPr>
          <p:nvPr>
            <p:ph type="sldNum" sz="quarter" idx="10"/>
          </p:nvPr>
        </p:nvSpPr>
        <p:spPr/>
        <p:txBody>
          <a:bodyPr/>
          <a:lstStyle/>
          <a:p>
            <a:pPr>
              <a:defRPr/>
            </a:pPr>
            <a:r>
              <a:rPr lang="en-US"/>
              <a:t>Slide C-</a:t>
            </a:r>
            <a:fld id="{B072D71B-F955-4A36-A388-8F2DBD7D8A77}" type="slidenum">
              <a:rPr lang="en-US"/>
              <a:pPr>
                <a:defRPr/>
              </a:pPr>
              <a:t>48</a:t>
            </a:fld>
            <a:endParaRPr lang="en-US" dirty="0"/>
          </a:p>
        </p:txBody>
      </p:sp>
      <p:pic>
        <p:nvPicPr>
          <p:cNvPr id="53254" name="Picture 6"/>
          <p:cNvPicPr>
            <a:picLocks noChangeAspect="1" noChangeArrowheads="1"/>
          </p:cNvPicPr>
          <p:nvPr/>
        </p:nvPicPr>
        <p:blipFill>
          <a:blip r:embed="rId2" cstate="print"/>
          <a:srcRect/>
          <a:stretch>
            <a:fillRect/>
          </a:stretch>
        </p:blipFill>
        <p:spPr bwMode="auto">
          <a:xfrm>
            <a:off x="6015616" y="1715943"/>
            <a:ext cx="2460625" cy="3535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847725" y="2400300"/>
            <a:ext cx="5002213" cy="4114800"/>
          </a:xfrm>
        </p:spPr>
        <p:txBody>
          <a:bodyPr/>
          <a:lstStyle/>
          <a:p>
            <a:pPr marL="0" indent="0">
              <a:spcBef>
                <a:spcPts val="0"/>
              </a:spcBef>
              <a:buFont typeface="Wingdings" pitchFamily="2" charset="2"/>
              <a:buNone/>
              <a:defRPr/>
            </a:pPr>
            <a:r>
              <a:rPr lang="en-US" sz="3200" dirty="0" smtClean="0">
                <a:latin typeface="+mj-lt"/>
              </a:rPr>
              <a:t>What are some ways to challenge subordinates?</a:t>
            </a:r>
          </a:p>
        </p:txBody>
      </p:sp>
      <p:pic>
        <p:nvPicPr>
          <p:cNvPr id="309251" name="Picture 3" descr="MCj04337970000[1]"/>
          <p:cNvPicPr>
            <a:picLocks noChangeAspect="1" noChangeArrowheads="1"/>
          </p:cNvPicPr>
          <p:nvPr/>
        </p:nvPicPr>
        <p:blipFill>
          <a:blip r:embed="rId2" cstate="print"/>
          <a:srcRect/>
          <a:stretch>
            <a:fillRect/>
          </a:stretch>
        </p:blipFill>
        <p:spPr bwMode="auto">
          <a:xfrm>
            <a:off x="5994400" y="2265363"/>
            <a:ext cx="2286000" cy="2286000"/>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pPr>
              <a:defRPr/>
            </a:pPr>
            <a:r>
              <a:rPr lang="en-US"/>
              <a:t>Slide C-</a:t>
            </a:r>
            <a:fld id="{FAB3D44A-F977-4C65-BFDC-3EBDEC734564}" type="slidenum">
              <a:rPr lang="en-US"/>
              <a:pPr>
                <a:defRPr/>
              </a:pPr>
              <a:t>49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9251"/>
                                        </p:tgtEl>
                                        <p:attrNameLst>
                                          <p:attrName>style.visibility</p:attrName>
                                        </p:attrNameLst>
                                      </p:cBhvr>
                                      <p:to>
                                        <p:strVal val="visible"/>
                                      </p:to>
                                    </p:set>
                                    <p:anim calcmode="lin" valueType="num">
                                      <p:cBhvr additive="base">
                                        <p:cTn id="7" dur="500" fill="hold"/>
                                        <p:tgtEl>
                                          <p:spTgt spid="309251"/>
                                        </p:tgtEl>
                                        <p:attrNameLst>
                                          <p:attrName>ppt_x</p:attrName>
                                        </p:attrNameLst>
                                      </p:cBhvr>
                                      <p:tavLst>
                                        <p:tav tm="0">
                                          <p:val>
                                            <p:strVal val="0-#ppt_w/2"/>
                                          </p:val>
                                        </p:tav>
                                        <p:tav tm="100000">
                                          <p:val>
                                            <p:strVal val="#ppt_x"/>
                                          </p:val>
                                        </p:tav>
                                      </p:tavLst>
                                    </p:anim>
                                    <p:anim calcmode="lin" valueType="num">
                                      <p:cBhvr additive="base">
                                        <p:cTn id="8" dur="500" fill="hold"/>
                                        <p:tgtEl>
                                          <p:spTgt spid="309251"/>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500" fill="hold"/>
                                        <p:tgtEl>
                                          <p:spTgt spid="3092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1762125" y="123825"/>
            <a:ext cx="6858000" cy="1143000"/>
          </a:xfrm>
        </p:spPr>
        <p:txBody>
          <a:bodyPr/>
          <a:lstStyle/>
          <a:p>
            <a:pPr>
              <a:defRPr/>
            </a:pPr>
            <a:r>
              <a:rPr lang="en-US" sz="4000" smtClean="0"/>
              <a:t>The Leader as Coach</a:t>
            </a:r>
          </a:p>
        </p:txBody>
      </p:sp>
      <p:sp>
        <p:nvSpPr>
          <p:cNvPr id="9219" name="Rectangle 3"/>
          <p:cNvSpPr>
            <a:spLocks noGrp="1" noChangeArrowheads="1"/>
          </p:cNvSpPr>
          <p:nvPr>
            <p:ph type="body" idx="1"/>
          </p:nvPr>
        </p:nvSpPr>
        <p:spPr>
          <a:xfrm>
            <a:off x="550863" y="1687513"/>
            <a:ext cx="8108950" cy="3305175"/>
          </a:xfrm>
        </p:spPr>
        <p:txBody>
          <a:bodyPr/>
          <a:lstStyle/>
          <a:p>
            <a:pPr marL="457200" indent="-457200">
              <a:spcBef>
                <a:spcPct val="0"/>
              </a:spcBef>
              <a:buFont typeface="Wingdings" pitchFamily="2" charset="2"/>
              <a:buNone/>
              <a:defRPr/>
            </a:pPr>
            <a:r>
              <a:rPr lang="en-US" sz="3200" dirty="0" smtClean="0"/>
              <a:t>   "Coaching is face-to-face leadership that pulls together people with diverse backgrounds, talents, experiences, and interests, encourages them to step up to responsibility and continued achievement, and treats them as full-scale partners and contributors."  (From </a:t>
            </a:r>
            <a:r>
              <a:rPr lang="en-US" sz="3200" i="1" dirty="0" smtClean="0"/>
              <a:t>A Passion for Excellence</a:t>
            </a:r>
            <a:r>
              <a:rPr lang="en-US" sz="3200" dirty="0" smtClean="0"/>
              <a:t>.) </a:t>
            </a:r>
          </a:p>
        </p:txBody>
      </p:sp>
      <p:sp>
        <p:nvSpPr>
          <p:cNvPr id="5" name="Slide Number Placeholder 4"/>
          <p:cNvSpPr>
            <a:spLocks noGrp="1"/>
          </p:cNvSpPr>
          <p:nvPr>
            <p:ph type="sldNum" sz="quarter" idx="10"/>
          </p:nvPr>
        </p:nvSpPr>
        <p:spPr/>
        <p:txBody>
          <a:bodyPr/>
          <a:lstStyle/>
          <a:p>
            <a:pPr>
              <a:defRPr/>
            </a:pPr>
            <a:r>
              <a:rPr lang="en-US"/>
              <a:t>Slide C-</a:t>
            </a:r>
            <a:fld id="{823E7FAE-1AAC-4B1F-95A2-A3353C8E8A95}" type="slidenum">
              <a:rPr lang="en-US"/>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1693863" y="123825"/>
            <a:ext cx="6858000" cy="1143000"/>
          </a:xfrm>
        </p:spPr>
        <p:txBody>
          <a:bodyPr/>
          <a:lstStyle/>
          <a:p>
            <a:pPr>
              <a:defRPr/>
            </a:pPr>
            <a:r>
              <a:rPr lang="en-US" sz="4000" dirty="0" smtClean="0"/>
              <a:t>Challenging (</a:t>
            </a:r>
            <a:r>
              <a:rPr lang="en-US" sz="4000" cap="none" dirty="0" smtClean="0"/>
              <a:t>cont'd</a:t>
            </a:r>
            <a:r>
              <a:rPr lang="en-US" sz="4000" dirty="0" smtClean="0"/>
              <a:t>)</a:t>
            </a:r>
          </a:p>
        </p:txBody>
      </p:sp>
      <p:sp>
        <p:nvSpPr>
          <p:cNvPr id="55299" name="Rectangle 3"/>
          <p:cNvSpPr>
            <a:spLocks noGrp="1" noChangeArrowheads="1"/>
          </p:cNvSpPr>
          <p:nvPr>
            <p:ph type="body" idx="1"/>
          </p:nvPr>
        </p:nvSpPr>
        <p:spPr>
          <a:xfrm>
            <a:off x="673100" y="1666875"/>
            <a:ext cx="8042275" cy="4114800"/>
          </a:xfrm>
        </p:spPr>
        <p:txBody>
          <a:bodyPr/>
          <a:lstStyle/>
          <a:p>
            <a:pPr marL="457200" indent="-457200">
              <a:spcBef>
                <a:spcPct val="0"/>
              </a:spcBef>
              <a:defRPr/>
            </a:pPr>
            <a:r>
              <a:rPr lang="en-US" sz="3200" dirty="0" smtClean="0"/>
              <a:t>How can you do it?</a:t>
            </a:r>
          </a:p>
          <a:p>
            <a:pPr marL="457200" lvl="1" indent="0">
              <a:spcBef>
                <a:spcPct val="0"/>
              </a:spcBef>
              <a:defRPr/>
            </a:pPr>
            <a:r>
              <a:rPr lang="en-US" sz="3200" dirty="0" smtClean="0"/>
              <a:t> Assign additional tasks</a:t>
            </a:r>
          </a:p>
          <a:p>
            <a:pPr marL="457200" lvl="1" indent="0">
              <a:spcBef>
                <a:spcPct val="0"/>
              </a:spcBef>
              <a:defRPr/>
            </a:pPr>
            <a:r>
              <a:rPr lang="en-US" sz="3200" dirty="0" smtClean="0"/>
              <a:t> Increase level of responsibility</a:t>
            </a:r>
          </a:p>
          <a:p>
            <a:pPr marL="457200" lvl="1" indent="0">
              <a:spcBef>
                <a:spcPct val="0"/>
              </a:spcBef>
              <a:defRPr/>
            </a:pPr>
            <a:r>
              <a:rPr lang="en-US" sz="3200" dirty="0" smtClean="0"/>
              <a:t> Delegate an important project</a:t>
            </a:r>
          </a:p>
          <a:p>
            <a:pPr marL="457200" lvl="1" indent="0">
              <a:spcBef>
                <a:spcPct val="0"/>
              </a:spcBef>
              <a:defRPr/>
            </a:pPr>
            <a:r>
              <a:rPr lang="en-US" sz="3200" dirty="0" smtClean="0"/>
              <a:t> Ask for help in training a poor performer, orienting a new crew member</a:t>
            </a:r>
          </a:p>
        </p:txBody>
      </p:sp>
      <p:sp>
        <p:nvSpPr>
          <p:cNvPr id="5" name="Slide Number Placeholder 4"/>
          <p:cNvSpPr>
            <a:spLocks noGrp="1"/>
          </p:cNvSpPr>
          <p:nvPr>
            <p:ph type="sldNum" sz="quarter" idx="10"/>
          </p:nvPr>
        </p:nvSpPr>
        <p:spPr/>
        <p:txBody>
          <a:bodyPr/>
          <a:lstStyle/>
          <a:p>
            <a:pPr>
              <a:defRPr/>
            </a:pPr>
            <a:r>
              <a:rPr lang="en-US"/>
              <a:t>Slide C-</a:t>
            </a:r>
            <a:fld id="{8AA3A2AA-9F16-4127-9D2D-A1EA8049E47A}" type="slidenum">
              <a:rPr lang="en-US"/>
              <a:pPr>
                <a:defRPr/>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1358900" y="123825"/>
            <a:ext cx="6858000" cy="1143000"/>
          </a:xfrm>
        </p:spPr>
        <p:txBody>
          <a:bodyPr/>
          <a:lstStyle/>
          <a:p>
            <a:pPr>
              <a:defRPr/>
            </a:pPr>
            <a:r>
              <a:rPr lang="en-US" dirty="0" smtClean="0"/>
              <a:t>Mentoring</a:t>
            </a:r>
          </a:p>
        </p:txBody>
      </p:sp>
      <p:sp>
        <p:nvSpPr>
          <p:cNvPr id="56323" name="Rectangle 3"/>
          <p:cNvSpPr>
            <a:spLocks noGrp="1" noChangeArrowheads="1"/>
          </p:cNvSpPr>
          <p:nvPr>
            <p:ph type="body" idx="1"/>
          </p:nvPr>
        </p:nvSpPr>
        <p:spPr>
          <a:xfrm>
            <a:off x="752475" y="1666875"/>
            <a:ext cx="7962900" cy="4114800"/>
          </a:xfrm>
        </p:spPr>
        <p:txBody>
          <a:bodyPr/>
          <a:lstStyle/>
          <a:p>
            <a:pPr marL="457200" indent="-457200">
              <a:spcBef>
                <a:spcPct val="0"/>
              </a:spcBef>
              <a:defRPr/>
            </a:pPr>
            <a:r>
              <a:rPr lang="en-US" dirty="0" smtClean="0"/>
              <a:t>What's involved?</a:t>
            </a:r>
          </a:p>
          <a:p>
            <a:pPr marL="457200" lvl="1" indent="0">
              <a:spcBef>
                <a:spcPct val="0"/>
              </a:spcBef>
              <a:defRPr/>
            </a:pPr>
            <a:r>
              <a:rPr lang="en-US" dirty="0" smtClean="0"/>
              <a:t> Recognizing above-average potential </a:t>
            </a:r>
          </a:p>
          <a:p>
            <a:pPr marL="457200" lvl="1" indent="0">
              <a:spcBef>
                <a:spcPct val="0"/>
              </a:spcBef>
              <a:defRPr/>
            </a:pPr>
            <a:r>
              <a:rPr lang="en-US" dirty="0" smtClean="0"/>
              <a:t> Fine-tuning skills </a:t>
            </a:r>
          </a:p>
          <a:p>
            <a:pPr marL="457200" lvl="1" indent="0">
              <a:spcBef>
                <a:spcPct val="0"/>
              </a:spcBef>
              <a:defRPr/>
            </a:pPr>
            <a:r>
              <a:rPr lang="en-US" dirty="0" smtClean="0"/>
              <a:t> Providing opportunities to develop leadership skills </a:t>
            </a:r>
          </a:p>
          <a:p>
            <a:pPr marL="457200" lvl="1" indent="0">
              <a:spcBef>
                <a:spcPct val="0"/>
              </a:spcBef>
              <a:defRPr/>
            </a:pPr>
            <a:r>
              <a:rPr lang="en-US" dirty="0" smtClean="0"/>
              <a:t> Providing opportunities for exposure</a:t>
            </a:r>
          </a:p>
          <a:p>
            <a:pPr marL="457200" lvl="1" indent="0">
              <a:spcBef>
                <a:spcPct val="0"/>
              </a:spcBef>
              <a:defRPr/>
            </a:pPr>
            <a:r>
              <a:rPr lang="en-US" dirty="0" smtClean="0"/>
              <a:t> "Selling" the individual to upper-level</a:t>
            </a:r>
          </a:p>
          <a:p>
            <a:pPr marL="457200" lvl="1" indent="0">
              <a:spcBef>
                <a:spcPct val="0"/>
              </a:spcBef>
              <a:defRPr/>
            </a:pPr>
            <a:r>
              <a:rPr lang="en-US" dirty="0" smtClean="0"/>
              <a:t> Regularly discussing individual's career goals</a:t>
            </a:r>
          </a:p>
        </p:txBody>
      </p:sp>
      <p:sp>
        <p:nvSpPr>
          <p:cNvPr id="5" name="Slide Number Placeholder 4"/>
          <p:cNvSpPr>
            <a:spLocks noGrp="1"/>
          </p:cNvSpPr>
          <p:nvPr>
            <p:ph type="sldNum" sz="quarter" idx="10"/>
          </p:nvPr>
        </p:nvSpPr>
        <p:spPr/>
        <p:txBody>
          <a:bodyPr/>
          <a:lstStyle/>
          <a:p>
            <a:pPr>
              <a:defRPr/>
            </a:pPr>
            <a:r>
              <a:rPr lang="en-US"/>
              <a:t>Slide C-</a:t>
            </a:r>
            <a:fld id="{C7DE36BE-7EF1-4B5E-A31F-581BF075B727}" type="slidenum">
              <a:rPr lang="en-US"/>
              <a:pPr>
                <a:defRPr/>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1573213" y="123825"/>
            <a:ext cx="6858000" cy="1143000"/>
          </a:xfrm>
        </p:spPr>
        <p:txBody>
          <a:bodyPr/>
          <a:lstStyle/>
          <a:p>
            <a:pPr>
              <a:defRPr/>
            </a:pPr>
            <a:r>
              <a:rPr lang="en-US" dirty="0" smtClean="0"/>
              <a:t>Mentoring (</a:t>
            </a:r>
            <a:r>
              <a:rPr lang="en-US" cap="none" dirty="0" smtClean="0"/>
              <a:t>cont'd</a:t>
            </a:r>
            <a:r>
              <a:rPr lang="en-US" dirty="0" smtClean="0"/>
              <a:t>)</a:t>
            </a:r>
          </a:p>
        </p:txBody>
      </p:sp>
      <p:sp>
        <p:nvSpPr>
          <p:cNvPr id="57347" name="Rectangle 3"/>
          <p:cNvSpPr>
            <a:spLocks noGrp="1" noChangeArrowheads="1"/>
          </p:cNvSpPr>
          <p:nvPr>
            <p:ph type="body" idx="1"/>
          </p:nvPr>
        </p:nvSpPr>
        <p:spPr>
          <a:xfrm>
            <a:off x="604838" y="1558925"/>
            <a:ext cx="8110537" cy="4114800"/>
          </a:xfrm>
        </p:spPr>
        <p:txBody>
          <a:bodyPr/>
          <a:lstStyle/>
          <a:p>
            <a:pPr marL="457200" indent="-457200">
              <a:spcBef>
                <a:spcPct val="0"/>
              </a:spcBef>
              <a:defRPr/>
            </a:pPr>
            <a:r>
              <a:rPr lang="en-US" dirty="0" smtClean="0"/>
              <a:t>How can you do it?</a:t>
            </a:r>
          </a:p>
          <a:p>
            <a:pPr marL="457200" lvl="1" indent="0">
              <a:spcBef>
                <a:spcPct val="0"/>
              </a:spcBef>
              <a:defRPr/>
            </a:pPr>
            <a:r>
              <a:rPr lang="en-US" dirty="0" smtClean="0"/>
              <a:t> Serving as a role-model </a:t>
            </a:r>
          </a:p>
          <a:p>
            <a:pPr marL="457200" lvl="1" indent="0">
              <a:spcBef>
                <a:spcPct val="0"/>
              </a:spcBef>
              <a:defRPr/>
            </a:pPr>
            <a:r>
              <a:rPr lang="en-US" dirty="0" smtClean="0"/>
              <a:t> Personal tutoring prior to promotional exam</a:t>
            </a:r>
          </a:p>
          <a:p>
            <a:pPr marL="457200" lvl="1" indent="0">
              <a:spcBef>
                <a:spcPct val="0"/>
              </a:spcBef>
              <a:defRPr/>
            </a:pPr>
            <a:r>
              <a:rPr lang="en-US" dirty="0" smtClean="0"/>
              <a:t> Recommending individual for special assignments</a:t>
            </a:r>
          </a:p>
          <a:p>
            <a:pPr marL="457200" lvl="1" indent="0">
              <a:spcBef>
                <a:spcPct val="0"/>
              </a:spcBef>
              <a:defRPr/>
            </a:pPr>
            <a:r>
              <a:rPr lang="en-US" dirty="0" smtClean="0"/>
              <a:t> Special recommendations on performance appraisal forms </a:t>
            </a:r>
          </a:p>
          <a:p>
            <a:pPr marL="457200" lvl="1" indent="0">
              <a:spcBef>
                <a:spcPct val="0"/>
              </a:spcBef>
              <a:defRPr/>
            </a:pPr>
            <a:r>
              <a:rPr lang="en-US" dirty="0" smtClean="0"/>
              <a:t> Delegating difficult and challenging projects which require leadership skill </a:t>
            </a:r>
          </a:p>
        </p:txBody>
      </p:sp>
      <p:sp>
        <p:nvSpPr>
          <p:cNvPr id="5" name="Slide Number Placeholder 4"/>
          <p:cNvSpPr>
            <a:spLocks noGrp="1"/>
          </p:cNvSpPr>
          <p:nvPr>
            <p:ph type="sldNum" sz="quarter" idx="10"/>
          </p:nvPr>
        </p:nvSpPr>
        <p:spPr/>
        <p:txBody>
          <a:bodyPr/>
          <a:lstStyle/>
          <a:p>
            <a:pPr>
              <a:defRPr/>
            </a:pPr>
            <a:r>
              <a:rPr lang="en-US" dirty="0"/>
              <a:t>Slide C-</a:t>
            </a:r>
            <a:fld id="{56458930-7753-4C8A-AAB9-401DCE2C65BD}" type="slidenum">
              <a:rPr lang="en-US"/>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1828800" y="123825"/>
            <a:ext cx="6858000" cy="1143000"/>
          </a:xfrm>
        </p:spPr>
        <p:txBody>
          <a:bodyPr/>
          <a:lstStyle/>
          <a:p>
            <a:pPr>
              <a:defRPr/>
            </a:pPr>
            <a:r>
              <a:rPr lang="en-US" smtClean="0"/>
              <a:t>Matching Technique to Performance</a:t>
            </a:r>
          </a:p>
        </p:txBody>
      </p:sp>
      <p:sp>
        <p:nvSpPr>
          <p:cNvPr id="58371" name="Rectangle 3"/>
          <p:cNvSpPr>
            <a:spLocks noGrp="1" noChangeArrowheads="1"/>
          </p:cNvSpPr>
          <p:nvPr>
            <p:ph type="body" idx="1"/>
          </p:nvPr>
        </p:nvSpPr>
        <p:spPr>
          <a:xfrm>
            <a:off x="646113" y="2057400"/>
            <a:ext cx="8069262" cy="4114800"/>
          </a:xfrm>
        </p:spPr>
        <p:txBody>
          <a:bodyPr/>
          <a:lstStyle/>
          <a:p>
            <a:pPr marL="457200" indent="-457200">
              <a:spcBef>
                <a:spcPct val="0"/>
              </a:spcBef>
              <a:defRPr/>
            </a:pPr>
            <a:r>
              <a:rPr lang="en-US" dirty="0" smtClean="0"/>
              <a:t>Know not only how to use techniques, but when</a:t>
            </a:r>
          </a:p>
          <a:p>
            <a:pPr marL="457200" indent="-457200">
              <a:spcBef>
                <a:spcPct val="0"/>
              </a:spcBef>
              <a:defRPr/>
            </a:pPr>
            <a:r>
              <a:rPr lang="en-US" dirty="0" smtClean="0"/>
              <a:t>Following chart (also in Student Manual (SM)) provides analysis to match most effective technique to present performance of each subordinate</a:t>
            </a:r>
          </a:p>
        </p:txBody>
      </p:sp>
      <p:sp>
        <p:nvSpPr>
          <p:cNvPr id="5" name="Slide Number Placeholder 4"/>
          <p:cNvSpPr>
            <a:spLocks noGrp="1"/>
          </p:cNvSpPr>
          <p:nvPr>
            <p:ph type="sldNum" sz="quarter" idx="10"/>
          </p:nvPr>
        </p:nvSpPr>
        <p:spPr/>
        <p:txBody>
          <a:bodyPr/>
          <a:lstStyle/>
          <a:p>
            <a:pPr>
              <a:defRPr/>
            </a:pPr>
            <a:r>
              <a:rPr lang="en-US"/>
              <a:t>Slide C-</a:t>
            </a:r>
            <a:fld id="{46E1E56D-3E7F-4E1A-8646-6E89D8EAFFA7}" type="slidenum">
              <a:rPr lang="en-US"/>
              <a:pPr>
                <a:defRPr/>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3264"/>
        </a:solidFill>
        <a:effectLst/>
      </p:bgPr>
    </p:bg>
    <p:spTree>
      <p:nvGrpSpPr>
        <p:cNvPr id="1" name=""/>
        <p:cNvGrpSpPr/>
        <p:nvPr/>
      </p:nvGrpSpPr>
      <p:grpSpPr>
        <a:xfrm>
          <a:off x="0" y="0"/>
          <a:ext cx="0" cy="0"/>
          <a:chOff x="0" y="0"/>
          <a:chExt cx="0" cy="0"/>
        </a:xfrm>
      </p:grpSpPr>
      <p:sp>
        <p:nvSpPr>
          <p:cNvPr id="345095" name="Rectangle 7"/>
          <p:cNvSpPr>
            <a:spLocks noGrp="1" noChangeArrowheads="1"/>
          </p:cNvSpPr>
          <p:nvPr>
            <p:ph type="title"/>
          </p:nvPr>
        </p:nvSpPr>
        <p:spPr>
          <a:xfrm>
            <a:off x="723900" y="-77788"/>
            <a:ext cx="7772400" cy="1143001"/>
          </a:xfrm>
        </p:spPr>
        <p:txBody>
          <a:bodyPr/>
          <a:lstStyle/>
          <a:p>
            <a:pPr>
              <a:defRPr/>
            </a:pPr>
            <a:r>
              <a:rPr lang="en-US" smtClean="0"/>
              <a:t>COACHING ANALYSIS MODEL #1</a:t>
            </a:r>
          </a:p>
        </p:txBody>
      </p:sp>
      <p:grpSp>
        <p:nvGrpSpPr>
          <p:cNvPr id="59395" name="Group 34"/>
          <p:cNvGrpSpPr>
            <a:grpSpLocks/>
          </p:cNvGrpSpPr>
          <p:nvPr/>
        </p:nvGrpSpPr>
        <p:grpSpPr bwMode="auto">
          <a:xfrm>
            <a:off x="817563" y="857250"/>
            <a:ext cx="7273925" cy="5354638"/>
            <a:chOff x="515" y="648"/>
            <a:chExt cx="4582" cy="3684"/>
          </a:xfrm>
        </p:grpSpPr>
        <p:sp>
          <p:nvSpPr>
            <p:cNvPr id="59397" name="Line 2"/>
            <p:cNvSpPr>
              <a:spLocks noChangeShapeType="1"/>
            </p:cNvSpPr>
            <p:nvPr/>
          </p:nvSpPr>
          <p:spPr bwMode="auto">
            <a:xfrm>
              <a:off x="2832" y="3255"/>
              <a:ext cx="0" cy="216"/>
            </a:xfrm>
            <a:prstGeom prst="line">
              <a:avLst/>
            </a:prstGeom>
            <a:noFill/>
            <a:ln w="38100">
              <a:solidFill>
                <a:srgbClr val="FFFFFF"/>
              </a:solidFill>
              <a:round/>
              <a:headEnd/>
              <a:tailEnd type="triangle" w="med" len="med"/>
            </a:ln>
          </p:spPr>
          <p:txBody>
            <a:bodyPr wrap="none" anchor="ctr"/>
            <a:lstStyle/>
            <a:p>
              <a:endParaRPr lang="en-US"/>
            </a:p>
          </p:txBody>
        </p:sp>
        <p:sp>
          <p:nvSpPr>
            <p:cNvPr id="59398" name="Line 3"/>
            <p:cNvSpPr>
              <a:spLocks noChangeShapeType="1"/>
            </p:cNvSpPr>
            <p:nvPr/>
          </p:nvSpPr>
          <p:spPr bwMode="auto">
            <a:xfrm flipH="1">
              <a:off x="4436" y="2335"/>
              <a:ext cx="4" cy="340"/>
            </a:xfrm>
            <a:prstGeom prst="line">
              <a:avLst/>
            </a:prstGeom>
            <a:noFill/>
            <a:ln w="38100">
              <a:solidFill>
                <a:srgbClr val="FFFFFF"/>
              </a:solidFill>
              <a:round/>
              <a:headEnd/>
              <a:tailEnd type="triangle" w="med" len="med"/>
            </a:ln>
          </p:spPr>
          <p:txBody>
            <a:bodyPr wrap="none" anchor="ctr"/>
            <a:lstStyle/>
            <a:p>
              <a:endParaRPr lang="en-US"/>
            </a:p>
          </p:txBody>
        </p:sp>
        <p:sp>
          <p:nvSpPr>
            <p:cNvPr id="59399" name="Line 4"/>
            <p:cNvSpPr>
              <a:spLocks noChangeShapeType="1"/>
            </p:cNvSpPr>
            <p:nvPr/>
          </p:nvSpPr>
          <p:spPr bwMode="auto">
            <a:xfrm flipH="1">
              <a:off x="1266" y="2369"/>
              <a:ext cx="0" cy="318"/>
            </a:xfrm>
            <a:prstGeom prst="line">
              <a:avLst/>
            </a:prstGeom>
            <a:noFill/>
            <a:ln w="38100">
              <a:solidFill>
                <a:srgbClr val="FFFFFF"/>
              </a:solidFill>
              <a:round/>
              <a:headEnd/>
              <a:tailEnd type="triangle" w="med" len="med"/>
            </a:ln>
          </p:spPr>
          <p:txBody>
            <a:bodyPr wrap="none" anchor="ctr"/>
            <a:lstStyle/>
            <a:p>
              <a:endParaRPr lang="en-US"/>
            </a:p>
          </p:txBody>
        </p:sp>
        <p:sp>
          <p:nvSpPr>
            <p:cNvPr id="59400" name="Line 5"/>
            <p:cNvSpPr>
              <a:spLocks noChangeShapeType="1"/>
            </p:cNvSpPr>
            <p:nvPr/>
          </p:nvSpPr>
          <p:spPr bwMode="auto">
            <a:xfrm>
              <a:off x="2892" y="2345"/>
              <a:ext cx="0" cy="330"/>
            </a:xfrm>
            <a:prstGeom prst="line">
              <a:avLst/>
            </a:prstGeom>
            <a:noFill/>
            <a:ln w="38100">
              <a:solidFill>
                <a:srgbClr val="FFFFFF"/>
              </a:solidFill>
              <a:round/>
              <a:headEnd/>
              <a:tailEnd type="triangle" w="med" len="med"/>
            </a:ln>
          </p:spPr>
          <p:txBody>
            <a:bodyPr wrap="none" anchor="ctr"/>
            <a:lstStyle/>
            <a:p>
              <a:endParaRPr lang="en-US"/>
            </a:p>
          </p:txBody>
        </p:sp>
        <p:sp>
          <p:nvSpPr>
            <p:cNvPr id="59401" name="Line 6"/>
            <p:cNvSpPr>
              <a:spLocks noChangeShapeType="1"/>
            </p:cNvSpPr>
            <p:nvPr/>
          </p:nvSpPr>
          <p:spPr bwMode="auto">
            <a:xfrm>
              <a:off x="3750" y="954"/>
              <a:ext cx="686" cy="540"/>
            </a:xfrm>
            <a:prstGeom prst="line">
              <a:avLst/>
            </a:prstGeom>
            <a:noFill/>
            <a:ln w="38100">
              <a:solidFill>
                <a:srgbClr val="FFFFFF"/>
              </a:solidFill>
              <a:round/>
              <a:headEnd/>
              <a:tailEnd type="triangle" w="med" len="med"/>
            </a:ln>
          </p:spPr>
          <p:txBody>
            <a:bodyPr wrap="none" anchor="ctr"/>
            <a:lstStyle/>
            <a:p>
              <a:endParaRPr lang="en-US"/>
            </a:p>
          </p:txBody>
        </p:sp>
        <p:sp>
          <p:nvSpPr>
            <p:cNvPr id="59402" name="AutoShape 8"/>
            <p:cNvSpPr>
              <a:spLocks noChangeArrowheads="1"/>
            </p:cNvSpPr>
            <p:nvPr/>
          </p:nvSpPr>
          <p:spPr bwMode="auto">
            <a:xfrm>
              <a:off x="2016" y="648"/>
              <a:ext cx="1728" cy="614"/>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sz="2000" b="1">
                  <a:latin typeface="Arial" charset="0"/>
                </a:rPr>
                <a:t>Describe</a:t>
              </a:r>
            </a:p>
            <a:p>
              <a:pPr algn="ctr"/>
              <a:r>
                <a:rPr lang="en-US" sz="2000" b="1">
                  <a:latin typeface="Arial" charset="0"/>
                </a:rPr>
                <a:t>Present</a:t>
              </a:r>
            </a:p>
            <a:p>
              <a:pPr algn="ctr"/>
              <a:r>
                <a:rPr lang="en-US" sz="2000" b="1">
                  <a:latin typeface="Arial" charset="0"/>
                </a:rPr>
                <a:t>Performance</a:t>
              </a:r>
            </a:p>
          </p:txBody>
        </p:sp>
        <p:sp>
          <p:nvSpPr>
            <p:cNvPr id="59403" name="AutoShape 9"/>
            <p:cNvSpPr>
              <a:spLocks noChangeArrowheads="1"/>
            </p:cNvSpPr>
            <p:nvPr/>
          </p:nvSpPr>
          <p:spPr bwMode="auto">
            <a:xfrm>
              <a:off x="2136" y="1470"/>
              <a:ext cx="1488" cy="1029"/>
            </a:xfrm>
            <a:prstGeom prst="diamond">
              <a:avLst/>
            </a:prstGeom>
            <a:solidFill>
              <a:schemeClr val="bg1"/>
            </a:solidFill>
            <a:ln w="9525">
              <a:solidFill>
                <a:schemeClr val="tx1"/>
              </a:solidFill>
              <a:miter lim="800000"/>
              <a:headEnd/>
              <a:tailEnd/>
            </a:ln>
          </p:spPr>
          <p:txBody>
            <a:bodyPr wrap="none" anchor="ctr"/>
            <a:lstStyle/>
            <a:p>
              <a:pPr algn="ctr"/>
              <a:endParaRPr lang="en-US" sz="2000">
                <a:latin typeface="Arial" charset="0"/>
              </a:endParaRPr>
            </a:p>
          </p:txBody>
        </p:sp>
        <p:sp>
          <p:nvSpPr>
            <p:cNvPr id="59404" name="Rectangle 10"/>
            <p:cNvSpPr>
              <a:spLocks noChangeArrowheads="1"/>
            </p:cNvSpPr>
            <p:nvPr/>
          </p:nvSpPr>
          <p:spPr bwMode="auto">
            <a:xfrm>
              <a:off x="761" y="2673"/>
              <a:ext cx="991" cy="569"/>
            </a:xfrm>
            <a:prstGeom prst="rect">
              <a:avLst/>
            </a:prstGeom>
            <a:solidFill>
              <a:schemeClr val="bg1"/>
            </a:solidFill>
            <a:ln w="9525">
              <a:solidFill>
                <a:schemeClr val="tx1"/>
              </a:solidFill>
              <a:miter lim="800000"/>
              <a:headEnd/>
              <a:tailEnd/>
            </a:ln>
          </p:spPr>
          <p:txBody>
            <a:bodyPr wrap="none" anchor="ctr"/>
            <a:lstStyle/>
            <a:p>
              <a:pPr algn="ctr"/>
              <a:endParaRPr lang="en-US" sz="2000">
                <a:latin typeface="Arial" charset="0"/>
              </a:endParaRPr>
            </a:p>
          </p:txBody>
        </p:sp>
        <p:sp>
          <p:nvSpPr>
            <p:cNvPr id="59405" name="AutoShape 11"/>
            <p:cNvSpPr>
              <a:spLocks noChangeArrowheads="1"/>
            </p:cNvSpPr>
            <p:nvPr/>
          </p:nvSpPr>
          <p:spPr bwMode="auto">
            <a:xfrm>
              <a:off x="515" y="1470"/>
              <a:ext cx="1488" cy="1029"/>
            </a:xfrm>
            <a:prstGeom prst="diamond">
              <a:avLst/>
            </a:prstGeom>
            <a:solidFill>
              <a:schemeClr val="bg1"/>
            </a:solidFill>
            <a:ln w="9525">
              <a:solidFill>
                <a:schemeClr val="tx1"/>
              </a:solidFill>
              <a:miter lim="800000"/>
              <a:headEnd/>
              <a:tailEnd/>
            </a:ln>
          </p:spPr>
          <p:txBody>
            <a:bodyPr wrap="none" anchor="ctr"/>
            <a:lstStyle/>
            <a:p>
              <a:pPr algn="ctr"/>
              <a:endParaRPr lang="en-US" sz="2000">
                <a:latin typeface="Arial" charset="0"/>
              </a:endParaRPr>
            </a:p>
          </p:txBody>
        </p:sp>
        <p:sp>
          <p:nvSpPr>
            <p:cNvPr id="59406" name="AutoShape 12"/>
            <p:cNvSpPr>
              <a:spLocks noChangeArrowheads="1"/>
            </p:cNvSpPr>
            <p:nvPr/>
          </p:nvSpPr>
          <p:spPr bwMode="auto">
            <a:xfrm>
              <a:off x="3774" y="1488"/>
              <a:ext cx="1323" cy="992"/>
            </a:xfrm>
            <a:prstGeom prst="diamond">
              <a:avLst/>
            </a:prstGeom>
            <a:solidFill>
              <a:schemeClr val="bg1"/>
            </a:solidFill>
            <a:ln w="9525">
              <a:solidFill>
                <a:schemeClr val="tx1"/>
              </a:solidFill>
              <a:miter lim="800000"/>
              <a:headEnd/>
              <a:tailEnd/>
            </a:ln>
          </p:spPr>
          <p:txBody>
            <a:bodyPr wrap="none" anchor="ctr"/>
            <a:lstStyle/>
            <a:p>
              <a:pPr algn="ctr"/>
              <a:endParaRPr lang="en-US" sz="2000">
                <a:latin typeface="Arial" charset="0"/>
              </a:endParaRPr>
            </a:p>
          </p:txBody>
        </p:sp>
        <p:sp>
          <p:nvSpPr>
            <p:cNvPr id="59407" name="Text Box 13"/>
            <p:cNvSpPr txBox="1">
              <a:spLocks noChangeArrowheads="1"/>
            </p:cNvSpPr>
            <p:nvPr/>
          </p:nvSpPr>
          <p:spPr bwMode="auto">
            <a:xfrm>
              <a:off x="2212" y="1690"/>
              <a:ext cx="1325" cy="442"/>
            </a:xfrm>
            <a:prstGeom prst="rect">
              <a:avLst/>
            </a:prstGeom>
            <a:noFill/>
            <a:ln w="9525">
              <a:noFill/>
              <a:miter lim="800000"/>
              <a:headEnd/>
              <a:tailEnd/>
            </a:ln>
          </p:spPr>
          <p:txBody>
            <a:bodyPr wrap="none">
              <a:spAutoFit/>
            </a:bodyPr>
            <a:lstStyle/>
            <a:p>
              <a:pPr algn="ctr"/>
              <a:r>
                <a:rPr lang="en-US" sz="2000" b="1">
                  <a:latin typeface="Arial" charset="0"/>
                </a:rPr>
                <a:t>Anything</a:t>
              </a:r>
            </a:p>
            <a:p>
              <a:pPr algn="ctr"/>
              <a:r>
                <a:rPr lang="en-US" sz="2000" b="1">
                  <a:latin typeface="Arial" charset="0"/>
                </a:rPr>
                <a:t>Unsatisfactory?</a:t>
              </a:r>
            </a:p>
          </p:txBody>
        </p:sp>
        <p:sp>
          <p:nvSpPr>
            <p:cNvPr id="59408" name="Text Box 14"/>
            <p:cNvSpPr txBox="1">
              <a:spLocks noChangeArrowheads="1"/>
            </p:cNvSpPr>
            <p:nvPr/>
          </p:nvSpPr>
          <p:spPr bwMode="auto">
            <a:xfrm>
              <a:off x="3876" y="1726"/>
              <a:ext cx="1129" cy="442"/>
            </a:xfrm>
            <a:prstGeom prst="rect">
              <a:avLst/>
            </a:prstGeom>
            <a:noFill/>
            <a:ln w="9525">
              <a:noFill/>
              <a:miter lim="800000"/>
              <a:headEnd/>
              <a:tailEnd/>
            </a:ln>
          </p:spPr>
          <p:txBody>
            <a:bodyPr wrap="none">
              <a:spAutoFit/>
            </a:bodyPr>
            <a:lstStyle/>
            <a:p>
              <a:pPr algn="ctr"/>
              <a:r>
                <a:rPr lang="en-US" sz="2000" b="1">
                  <a:latin typeface="Arial" charset="0"/>
                </a:rPr>
                <a:t>Above</a:t>
              </a:r>
            </a:p>
            <a:p>
              <a:pPr algn="ctr"/>
              <a:r>
                <a:rPr lang="en-US" sz="2000" b="1">
                  <a:latin typeface="Arial" charset="0"/>
                </a:rPr>
                <a:t>Satisfactory?</a:t>
              </a:r>
            </a:p>
          </p:txBody>
        </p:sp>
        <p:sp>
          <p:nvSpPr>
            <p:cNvPr id="59409" name="Line 15"/>
            <p:cNvSpPr>
              <a:spLocks noChangeShapeType="1"/>
            </p:cNvSpPr>
            <p:nvPr/>
          </p:nvSpPr>
          <p:spPr bwMode="auto">
            <a:xfrm>
              <a:off x="2880" y="1262"/>
              <a:ext cx="0" cy="210"/>
            </a:xfrm>
            <a:prstGeom prst="line">
              <a:avLst/>
            </a:prstGeom>
            <a:noFill/>
            <a:ln w="38100">
              <a:solidFill>
                <a:srgbClr val="FFFFFF"/>
              </a:solidFill>
              <a:round/>
              <a:headEnd/>
              <a:tailEnd type="triangle" w="med" len="med"/>
            </a:ln>
          </p:spPr>
          <p:txBody>
            <a:bodyPr wrap="none" anchor="ctr"/>
            <a:lstStyle/>
            <a:p>
              <a:endParaRPr lang="en-US"/>
            </a:p>
          </p:txBody>
        </p:sp>
        <p:sp>
          <p:nvSpPr>
            <p:cNvPr id="59410" name="Line 16"/>
            <p:cNvSpPr>
              <a:spLocks noChangeShapeType="1"/>
            </p:cNvSpPr>
            <p:nvPr/>
          </p:nvSpPr>
          <p:spPr bwMode="auto">
            <a:xfrm flipH="1">
              <a:off x="1266" y="954"/>
              <a:ext cx="750" cy="516"/>
            </a:xfrm>
            <a:prstGeom prst="line">
              <a:avLst/>
            </a:prstGeom>
            <a:noFill/>
            <a:ln w="38100">
              <a:solidFill>
                <a:srgbClr val="FFFFFF"/>
              </a:solidFill>
              <a:round/>
              <a:headEnd/>
              <a:tailEnd type="triangle" w="med" len="med"/>
            </a:ln>
          </p:spPr>
          <p:txBody>
            <a:bodyPr wrap="none" anchor="ctr"/>
            <a:lstStyle/>
            <a:p>
              <a:endParaRPr lang="en-US"/>
            </a:p>
          </p:txBody>
        </p:sp>
        <p:sp>
          <p:nvSpPr>
            <p:cNvPr id="59411" name="Rectangle 17"/>
            <p:cNvSpPr>
              <a:spLocks noChangeArrowheads="1"/>
            </p:cNvSpPr>
            <p:nvPr/>
          </p:nvSpPr>
          <p:spPr bwMode="auto">
            <a:xfrm>
              <a:off x="732" y="1726"/>
              <a:ext cx="1129" cy="442"/>
            </a:xfrm>
            <a:prstGeom prst="rect">
              <a:avLst/>
            </a:prstGeom>
            <a:noFill/>
            <a:ln w="9525">
              <a:noFill/>
              <a:miter lim="800000"/>
              <a:headEnd/>
              <a:tailEnd/>
            </a:ln>
          </p:spPr>
          <p:txBody>
            <a:bodyPr wrap="none">
              <a:spAutoFit/>
            </a:bodyPr>
            <a:lstStyle/>
            <a:p>
              <a:pPr algn="ctr"/>
              <a:r>
                <a:rPr lang="en-US" sz="2000" b="1">
                  <a:latin typeface="Arial" charset="0"/>
                </a:rPr>
                <a:t>Everything</a:t>
              </a:r>
            </a:p>
            <a:p>
              <a:pPr algn="ctr"/>
              <a:r>
                <a:rPr lang="en-US" sz="2000" b="1">
                  <a:latin typeface="Arial" charset="0"/>
                </a:rPr>
                <a:t>Satisfactory?</a:t>
              </a:r>
              <a:endParaRPr lang="en-US" sz="2000">
                <a:latin typeface="Arial" charset="0"/>
              </a:endParaRPr>
            </a:p>
          </p:txBody>
        </p:sp>
        <p:sp>
          <p:nvSpPr>
            <p:cNvPr id="59412" name="AutoShape 18"/>
            <p:cNvSpPr>
              <a:spLocks noChangeArrowheads="1"/>
            </p:cNvSpPr>
            <p:nvPr/>
          </p:nvSpPr>
          <p:spPr bwMode="auto">
            <a:xfrm>
              <a:off x="2028" y="2669"/>
              <a:ext cx="1728" cy="614"/>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sz="2000" b="1">
                  <a:latin typeface="Arial" charset="0"/>
                </a:rPr>
                <a:t>Describe</a:t>
              </a:r>
            </a:p>
            <a:p>
              <a:pPr algn="ctr"/>
              <a:r>
                <a:rPr lang="en-US" sz="2000" b="1">
                  <a:latin typeface="Arial" charset="0"/>
                </a:rPr>
                <a:t>Performance</a:t>
              </a:r>
            </a:p>
            <a:p>
              <a:pPr algn="ctr"/>
              <a:r>
                <a:rPr lang="en-US" sz="2000" b="1">
                  <a:latin typeface="Arial" charset="0"/>
                </a:rPr>
                <a:t>Discrepancy</a:t>
              </a:r>
            </a:p>
          </p:txBody>
        </p:sp>
        <p:sp>
          <p:nvSpPr>
            <p:cNvPr id="59413" name="Rectangle 19"/>
            <p:cNvSpPr>
              <a:spLocks noChangeArrowheads="1"/>
            </p:cNvSpPr>
            <p:nvPr/>
          </p:nvSpPr>
          <p:spPr bwMode="auto">
            <a:xfrm>
              <a:off x="3935" y="2671"/>
              <a:ext cx="991" cy="569"/>
            </a:xfrm>
            <a:prstGeom prst="rect">
              <a:avLst/>
            </a:prstGeom>
            <a:solidFill>
              <a:schemeClr val="bg1"/>
            </a:solidFill>
            <a:ln w="9525">
              <a:solidFill>
                <a:schemeClr val="tx1"/>
              </a:solidFill>
              <a:miter lim="800000"/>
              <a:headEnd/>
              <a:tailEnd/>
            </a:ln>
          </p:spPr>
          <p:txBody>
            <a:bodyPr wrap="none" anchor="ctr"/>
            <a:lstStyle/>
            <a:p>
              <a:pPr algn="ctr"/>
              <a:endParaRPr lang="en-US" sz="2000">
                <a:latin typeface="Arial" charset="0"/>
              </a:endParaRPr>
            </a:p>
          </p:txBody>
        </p:sp>
        <p:sp>
          <p:nvSpPr>
            <p:cNvPr id="59414" name="Text Box 20"/>
            <p:cNvSpPr txBox="1">
              <a:spLocks noChangeArrowheads="1"/>
            </p:cNvSpPr>
            <p:nvPr/>
          </p:nvSpPr>
          <p:spPr bwMode="auto">
            <a:xfrm>
              <a:off x="781" y="2804"/>
              <a:ext cx="881" cy="250"/>
            </a:xfrm>
            <a:prstGeom prst="rect">
              <a:avLst/>
            </a:prstGeom>
            <a:noFill/>
            <a:ln w="9525">
              <a:noFill/>
              <a:miter lim="800000"/>
              <a:headEnd/>
              <a:tailEnd/>
            </a:ln>
          </p:spPr>
          <p:txBody>
            <a:bodyPr wrap="none">
              <a:spAutoFit/>
            </a:bodyPr>
            <a:lstStyle/>
            <a:p>
              <a:pPr algn="ctr"/>
              <a:r>
                <a:rPr lang="en-US" sz="2000" b="1">
                  <a:latin typeface="Arial" charset="0"/>
                </a:rPr>
                <a:t>Challenge</a:t>
              </a:r>
            </a:p>
          </p:txBody>
        </p:sp>
        <p:sp>
          <p:nvSpPr>
            <p:cNvPr id="59415" name="Text Box 21"/>
            <p:cNvSpPr txBox="1">
              <a:spLocks noChangeArrowheads="1"/>
            </p:cNvSpPr>
            <p:nvPr/>
          </p:nvSpPr>
          <p:spPr bwMode="auto">
            <a:xfrm>
              <a:off x="4125" y="2807"/>
              <a:ext cx="649" cy="250"/>
            </a:xfrm>
            <a:prstGeom prst="rect">
              <a:avLst/>
            </a:prstGeom>
            <a:noFill/>
            <a:ln w="9525">
              <a:noFill/>
              <a:miter lim="800000"/>
              <a:headEnd/>
              <a:tailEnd/>
            </a:ln>
          </p:spPr>
          <p:txBody>
            <a:bodyPr wrap="none">
              <a:spAutoFit/>
            </a:bodyPr>
            <a:lstStyle/>
            <a:p>
              <a:pPr algn="ctr"/>
              <a:r>
                <a:rPr lang="en-US" sz="2000" b="1">
                  <a:latin typeface="Arial" charset="0"/>
                </a:rPr>
                <a:t>Mentor</a:t>
              </a:r>
              <a:endParaRPr lang="en-US" b="1">
                <a:latin typeface="Arial" charset="0"/>
              </a:endParaRPr>
            </a:p>
          </p:txBody>
        </p:sp>
        <p:sp>
          <p:nvSpPr>
            <p:cNvPr id="59416" name="AutoShape 22"/>
            <p:cNvSpPr>
              <a:spLocks noChangeArrowheads="1"/>
            </p:cNvSpPr>
            <p:nvPr/>
          </p:nvSpPr>
          <p:spPr bwMode="auto">
            <a:xfrm>
              <a:off x="2223" y="3471"/>
              <a:ext cx="1210" cy="861"/>
            </a:xfrm>
            <a:prstGeom prst="diamond">
              <a:avLst/>
            </a:prstGeom>
            <a:solidFill>
              <a:schemeClr val="bg1"/>
            </a:solidFill>
            <a:ln w="9525">
              <a:solidFill>
                <a:schemeClr val="tx1"/>
              </a:solidFill>
              <a:miter lim="800000"/>
              <a:headEnd/>
              <a:tailEnd/>
            </a:ln>
          </p:spPr>
          <p:txBody>
            <a:bodyPr wrap="none" anchor="ctr"/>
            <a:lstStyle/>
            <a:p>
              <a:pPr algn="ctr"/>
              <a:endParaRPr lang="en-US" sz="2000">
                <a:latin typeface="Arial" charset="0"/>
              </a:endParaRPr>
            </a:p>
          </p:txBody>
        </p:sp>
        <p:sp>
          <p:nvSpPr>
            <p:cNvPr id="59417" name="Rectangle 23"/>
            <p:cNvSpPr>
              <a:spLocks noChangeArrowheads="1"/>
            </p:cNvSpPr>
            <p:nvPr/>
          </p:nvSpPr>
          <p:spPr bwMode="auto">
            <a:xfrm>
              <a:off x="3834" y="3707"/>
              <a:ext cx="830" cy="389"/>
            </a:xfrm>
            <a:prstGeom prst="rect">
              <a:avLst/>
            </a:prstGeom>
            <a:solidFill>
              <a:schemeClr val="bg1"/>
            </a:solidFill>
            <a:ln w="9525">
              <a:solidFill>
                <a:schemeClr val="tx1"/>
              </a:solidFill>
              <a:miter lim="800000"/>
              <a:headEnd/>
              <a:tailEnd/>
            </a:ln>
          </p:spPr>
          <p:txBody>
            <a:bodyPr wrap="none" anchor="ctr"/>
            <a:lstStyle/>
            <a:p>
              <a:pPr algn="ctr"/>
              <a:endParaRPr lang="en-US" sz="2000">
                <a:latin typeface="Arial" charset="0"/>
              </a:endParaRPr>
            </a:p>
          </p:txBody>
        </p:sp>
        <p:sp>
          <p:nvSpPr>
            <p:cNvPr id="59418" name="Rectangle 24"/>
            <p:cNvSpPr>
              <a:spLocks noChangeArrowheads="1"/>
            </p:cNvSpPr>
            <p:nvPr/>
          </p:nvSpPr>
          <p:spPr bwMode="auto">
            <a:xfrm>
              <a:off x="940" y="3713"/>
              <a:ext cx="830" cy="389"/>
            </a:xfrm>
            <a:prstGeom prst="rect">
              <a:avLst/>
            </a:prstGeom>
            <a:solidFill>
              <a:schemeClr val="bg1"/>
            </a:solidFill>
            <a:ln w="9525">
              <a:solidFill>
                <a:schemeClr val="tx1"/>
              </a:solidFill>
              <a:miter lim="800000"/>
              <a:headEnd/>
              <a:tailEnd/>
            </a:ln>
          </p:spPr>
          <p:txBody>
            <a:bodyPr wrap="none" anchor="ctr"/>
            <a:lstStyle/>
            <a:p>
              <a:pPr algn="ctr"/>
              <a:endParaRPr lang="en-US" sz="2000">
                <a:latin typeface="Arial" charset="0"/>
              </a:endParaRPr>
            </a:p>
          </p:txBody>
        </p:sp>
        <p:sp>
          <p:nvSpPr>
            <p:cNvPr id="59419" name="Line 25"/>
            <p:cNvSpPr>
              <a:spLocks noChangeShapeType="1"/>
            </p:cNvSpPr>
            <p:nvPr/>
          </p:nvSpPr>
          <p:spPr bwMode="auto">
            <a:xfrm>
              <a:off x="3426" y="3898"/>
              <a:ext cx="419" cy="0"/>
            </a:xfrm>
            <a:prstGeom prst="line">
              <a:avLst/>
            </a:prstGeom>
            <a:noFill/>
            <a:ln w="38100">
              <a:solidFill>
                <a:srgbClr val="FFFFFF"/>
              </a:solidFill>
              <a:round/>
              <a:headEnd/>
              <a:tailEnd type="triangle" w="med" len="med"/>
            </a:ln>
          </p:spPr>
          <p:txBody>
            <a:bodyPr wrap="none" anchor="ctr"/>
            <a:lstStyle/>
            <a:p>
              <a:endParaRPr lang="en-US"/>
            </a:p>
          </p:txBody>
        </p:sp>
        <p:sp>
          <p:nvSpPr>
            <p:cNvPr id="59420" name="Line 26"/>
            <p:cNvSpPr>
              <a:spLocks noChangeShapeType="1"/>
            </p:cNvSpPr>
            <p:nvPr/>
          </p:nvSpPr>
          <p:spPr bwMode="auto">
            <a:xfrm flipH="1">
              <a:off x="1770" y="3904"/>
              <a:ext cx="453" cy="0"/>
            </a:xfrm>
            <a:prstGeom prst="line">
              <a:avLst/>
            </a:prstGeom>
            <a:noFill/>
            <a:ln w="38100">
              <a:solidFill>
                <a:srgbClr val="FFFFFF"/>
              </a:solidFill>
              <a:round/>
              <a:headEnd/>
              <a:tailEnd type="triangle" w="med" len="med"/>
            </a:ln>
          </p:spPr>
          <p:txBody>
            <a:bodyPr wrap="none" anchor="ctr"/>
            <a:lstStyle/>
            <a:p>
              <a:endParaRPr lang="en-US"/>
            </a:p>
          </p:txBody>
        </p:sp>
        <p:sp>
          <p:nvSpPr>
            <p:cNvPr id="59421" name="Text Box 27"/>
            <p:cNvSpPr txBox="1">
              <a:spLocks noChangeArrowheads="1"/>
            </p:cNvSpPr>
            <p:nvPr/>
          </p:nvSpPr>
          <p:spPr bwMode="auto">
            <a:xfrm>
              <a:off x="2339" y="3635"/>
              <a:ext cx="1014" cy="442"/>
            </a:xfrm>
            <a:prstGeom prst="rect">
              <a:avLst/>
            </a:prstGeom>
            <a:noFill/>
            <a:ln w="9525">
              <a:noFill/>
              <a:miter lim="800000"/>
              <a:headEnd/>
              <a:tailEnd/>
            </a:ln>
          </p:spPr>
          <p:txBody>
            <a:bodyPr wrap="none">
              <a:spAutoFit/>
            </a:bodyPr>
            <a:lstStyle/>
            <a:p>
              <a:pPr algn="ctr"/>
              <a:r>
                <a:rPr lang="en-US" sz="2000" b="1">
                  <a:latin typeface="Arial" charset="0"/>
                </a:rPr>
                <a:t>Skill</a:t>
              </a:r>
            </a:p>
            <a:p>
              <a:pPr algn="ctr"/>
              <a:r>
                <a:rPr lang="en-US" sz="2000" b="1">
                  <a:latin typeface="Arial" charset="0"/>
                </a:rPr>
                <a:t>Deficiency?</a:t>
              </a:r>
              <a:endParaRPr lang="en-US">
                <a:latin typeface="Arial" charset="0"/>
              </a:endParaRPr>
            </a:p>
          </p:txBody>
        </p:sp>
        <p:sp>
          <p:nvSpPr>
            <p:cNvPr id="59422" name="Text Box 28"/>
            <p:cNvSpPr txBox="1">
              <a:spLocks noChangeArrowheads="1"/>
            </p:cNvSpPr>
            <p:nvPr/>
          </p:nvSpPr>
          <p:spPr bwMode="auto">
            <a:xfrm>
              <a:off x="1088" y="3791"/>
              <a:ext cx="507" cy="250"/>
            </a:xfrm>
            <a:prstGeom prst="rect">
              <a:avLst/>
            </a:prstGeom>
            <a:noFill/>
            <a:ln w="9525">
              <a:noFill/>
              <a:miter lim="800000"/>
              <a:headEnd/>
              <a:tailEnd/>
            </a:ln>
          </p:spPr>
          <p:txBody>
            <a:bodyPr wrap="none">
              <a:spAutoFit/>
            </a:bodyPr>
            <a:lstStyle/>
            <a:p>
              <a:r>
                <a:rPr lang="en-US" sz="2000" b="1">
                  <a:latin typeface="Arial" charset="0"/>
                </a:rPr>
                <a:t>Train</a:t>
              </a:r>
              <a:endParaRPr lang="en-US" b="1">
                <a:latin typeface="Arial" charset="0"/>
              </a:endParaRPr>
            </a:p>
          </p:txBody>
        </p:sp>
        <p:sp>
          <p:nvSpPr>
            <p:cNvPr id="59423" name="Text Box 29"/>
            <p:cNvSpPr txBox="1">
              <a:spLocks noChangeArrowheads="1"/>
            </p:cNvSpPr>
            <p:nvPr/>
          </p:nvSpPr>
          <p:spPr bwMode="auto">
            <a:xfrm>
              <a:off x="3890" y="3780"/>
              <a:ext cx="748" cy="250"/>
            </a:xfrm>
            <a:prstGeom prst="rect">
              <a:avLst/>
            </a:prstGeom>
            <a:noFill/>
            <a:ln w="9525">
              <a:noFill/>
              <a:miter lim="800000"/>
              <a:headEnd/>
              <a:tailEnd/>
            </a:ln>
          </p:spPr>
          <p:txBody>
            <a:bodyPr wrap="none">
              <a:spAutoFit/>
            </a:bodyPr>
            <a:lstStyle/>
            <a:p>
              <a:pPr algn="ctr"/>
              <a:r>
                <a:rPr lang="en-US" sz="2000" b="1">
                  <a:latin typeface="Arial" charset="0"/>
                </a:rPr>
                <a:t>Counsel</a:t>
              </a:r>
            </a:p>
          </p:txBody>
        </p:sp>
        <p:sp>
          <p:nvSpPr>
            <p:cNvPr id="59424" name="Text Box 30"/>
            <p:cNvSpPr txBox="1">
              <a:spLocks noChangeArrowheads="1"/>
            </p:cNvSpPr>
            <p:nvPr/>
          </p:nvSpPr>
          <p:spPr bwMode="auto">
            <a:xfrm>
              <a:off x="1850" y="3689"/>
              <a:ext cx="401" cy="250"/>
            </a:xfrm>
            <a:prstGeom prst="rect">
              <a:avLst/>
            </a:prstGeom>
            <a:noFill/>
            <a:ln w="9525">
              <a:noFill/>
              <a:miter lim="800000"/>
              <a:headEnd/>
              <a:tailEnd/>
            </a:ln>
          </p:spPr>
          <p:txBody>
            <a:bodyPr wrap="none">
              <a:spAutoFit/>
            </a:bodyPr>
            <a:lstStyle/>
            <a:p>
              <a:r>
                <a:rPr lang="en-US" sz="2000" b="1">
                  <a:solidFill>
                    <a:srgbClr val="FFFF99"/>
                  </a:solidFill>
                  <a:latin typeface="Arial" charset="0"/>
                </a:rPr>
                <a:t>Yes</a:t>
              </a:r>
              <a:endParaRPr lang="en-US">
                <a:solidFill>
                  <a:srgbClr val="FFFF99"/>
                </a:solidFill>
                <a:latin typeface="Arial" charset="0"/>
              </a:endParaRPr>
            </a:p>
          </p:txBody>
        </p:sp>
        <p:sp>
          <p:nvSpPr>
            <p:cNvPr id="59425" name="Text Box 31"/>
            <p:cNvSpPr txBox="1">
              <a:spLocks noChangeArrowheads="1"/>
            </p:cNvSpPr>
            <p:nvPr/>
          </p:nvSpPr>
          <p:spPr bwMode="auto">
            <a:xfrm>
              <a:off x="3476" y="3689"/>
              <a:ext cx="330" cy="250"/>
            </a:xfrm>
            <a:prstGeom prst="rect">
              <a:avLst/>
            </a:prstGeom>
            <a:noFill/>
            <a:ln w="9525">
              <a:noFill/>
              <a:miter lim="800000"/>
              <a:headEnd/>
              <a:tailEnd/>
            </a:ln>
          </p:spPr>
          <p:txBody>
            <a:bodyPr wrap="none">
              <a:spAutoFit/>
            </a:bodyPr>
            <a:lstStyle/>
            <a:p>
              <a:r>
                <a:rPr lang="en-US" sz="2000" b="1">
                  <a:solidFill>
                    <a:srgbClr val="FFFF99"/>
                  </a:solidFill>
                  <a:latin typeface="Arial" charset="0"/>
                </a:rPr>
                <a:t>No</a:t>
              </a:r>
              <a:endParaRPr lang="en-US" b="1">
                <a:solidFill>
                  <a:srgbClr val="FFFF99"/>
                </a:solidFill>
                <a:latin typeface="Arial" charset="0"/>
              </a:endParaRPr>
            </a:p>
          </p:txBody>
        </p:sp>
      </p:grpSp>
      <p:sp>
        <p:nvSpPr>
          <p:cNvPr id="34" name="Slide Number Placeholder 33"/>
          <p:cNvSpPr>
            <a:spLocks noGrp="1"/>
          </p:cNvSpPr>
          <p:nvPr>
            <p:ph type="sldNum" sz="quarter" idx="10"/>
          </p:nvPr>
        </p:nvSpPr>
        <p:spPr/>
        <p:txBody>
          <a:bodyPr/>
          <a:lstStyle/>
          <a:p>
            <a:pPr>
              <a:defRPr/>
            </a:pPr>
            <a:r>
              <a:rPr lang="en-US"/>
              <a:t>Slide C-</a:t>
            </a:r>
            <a:fld id="{966C0CA5-FBA9-4C36-98AF-838B76C1134C}" type="slidenum">
              <a:rPr lang="en-US"/>
              <a:pPr>
                <a:defRPr/>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1895475" y="123825"/>
            <a:ext cx="6858000" cy="1143000"/>
          </a:xfrm>
        </p:spPr>
        <p:txBody>
          <a:bodyPr/>
          <a:lstStyle/>
          <a:p>
            <a:pPr>
              <a:defRPr/>
            </a:pPr>
            <a:r>
              <a:rPr lang="en-US" sz="3200" dirty="0" smtClean="0"/>
              <a:t>Matching Technique to Performance (</a:t>
            </a:r>
            <a:r>
              <a:rPr lang="en-US" sz="3200" cap="none" dirty="0" smtClean="0"/>
              <a:t>cont'd</a:t>
            </a:r>
            <a:r>
              <a:rPr lang="en-US" sz="3200" dirty="0" smtClean="0"/>
              <a:t>)</a:t>
            </a:r>
          </a:p>
        </p:txBody>
      </p:sp>
      <p:sp>
        <p:nvSpPr>
          <p:cNvPr id="60419" name="Rectangle 3"/>
          <p:cNvSpPr>
            <a:spLocks noGrp="1" noChangeArrowheads="1"/>
          </p:cNvSpPr>
          <p:nvPr>
            <p:ph type="body" idx="1"/>
          </p:nvPr>
        </p:nvSpPr>
        <p:spPr>
          <a:xfrm>
            <a:off x="349250" y="1666875"/>
            <a:ext cx="5918200" cy="4114800"/>
          </a:xfrm>
        </p:spPr>
        <p:txBody>
          <a:bodyPr/>
          <a:lstStyle/>
          <a:p>
            <a:pPr marL="457200" indent="-457200">
              <a:lnSpc>
                <a:spcPct val="105000"/>
              </a:lnSpc>
              <a:spcBef>
                <a:spcPct val="0"/>
              </a:spcBef>
              <a:defRPr/>
            </a:pPr>
            <a:r>
              <a:rPr lang="en-US" sz="2400" dirty="0" smtClean="0"/>
              <a:t>How would you </a:t>
            </a:r>
            <a:r>
              <a:rPr lang="en-US" sz="2400" smtClean="0"/>
              <a:t>describe present </a:t>
            </a:r>
            <a:r>
              <a:rPr lang="en-US" sz="2400" dirty="0" smtClean="0"/>
              <a:t>performance?</a:t>
            </a:r>
          </a:p>
          <a:p>
            <a:pPr marL="457200" indent="-457200">
              <a:lnSpc>
                <a:spcPct val="105000"/>
              </a:lnSpc>
              <a:spcBef>
                <a:spcPct val="0"/>
              </a:spcBef>
              <a:defRPr/>
            </a:pPr>
            <a:r>
              <a:rPr lang="en-US" sz="2400" dirty="0" smtClean="0"/>
              <a:t>Is all required performance satisfactory?</a:t>
            </a:r>
          </a:p>
          <a:p>
            <a:pPr marL="457200" lvl="1" indent="0">
              <a:lnSpc>
                <a:spcPct val="105000"/>
              </a:lnSpc>
              <a:spcBef>
                <a:spcPct val="0"/>
              </a:spcBef>
              <a:defRPr/>
            </a:pPr>
            <a:r>
              <a:rPr lang="en-US" sz="2400" dirty="0" smtClean="0"/>
              <a:t> Skills/Techniques meet standards?</a:t>
            </a:r>
          </a:p>
          <a:p>
            <a:pPr marL="457200" lvl="1" indent="0">
              <a:lnSpc>
                <a:spcPct val="105000"/>
              </a:lnSpc>
              <a:spcBef>
                <a:spcPct val="0"/>
              </a:spcBef>
              <a:defRPr/>
            </a:pPr>
            <a:r>
              <a:rPr lang="en-US" sz="2400" dirty="0" smtClean="0"/>
              <a:t> Work assignments complete?</a:t>
            </a:r>
          </a:p>
          <a:p>
            <a:pPr marL="457200" lvl="1" indent="0">
              <a:lnSpc>
                <a:spcPct val="105000"/>
              </a:lnSpc>
              <a:spcBef>
                <a:spcPct val="0"/>
              </a:spcBef>
              <a:defRPr/>
            </a:pPr>
            <a:r>
              <a:rPr lang="en-US" sz="2400" dirty="0" smtClean="0"/>
              <a:t> Orders followed?</a:t>
            </a:r>
          </a:p>
          <a:p>
            <a:pPr marL="457200" lvl="1" indent="0">
              <a:lnSpc>
                <a:spcPct val="105000"/>
              </a:lnSpc>
              <a:spcBef>
                <a:spcPct val="0"/>
              </a:spcBef>
              <a:defRPr/>
            </a:pPr>
            <a:r>
              <a:rPr lang="en-US" sz="2400" dirty="0" smtClean="0"/>
              <a:t> Policies and procedures?</a:t>
            </a:r>
          </a:p>
          <a:p>
            <a:pPr marL="457200" lvl="1" indent="0">
              <a:lnSpc>
                <a:spcPct val="105000"/>
              </a:lnSpc>
              <a:spcBef>
                <a:spcPct val="0"/>
              </a:spcBef>
              <a:defRPr/>
            </a:pPr>
            <a:r>
              <a:rPr lang="en-US" sz="2400" dirty="0" smtClean="0"/>
              <a:t> Satisfactory employee meets standards but not much more than that.</a:t>
            </a:r>
          </a:p>
        </p:txBody>
      </p:sp>
      <p:pic>
        <p:nvPicPr>
          <p:cNvPr id="60420" name="Picture 6" descr="CHART 02"/>
          <p:cNvPicPr>
            <a:picLocks noChangeAspect="1" noChangeArrowheads="1"/>
          </p:cNvPicPr>
          <p:nvPr/>
        </p:nvPicPr>
        <p:blipFill>
          <a:blip r:embed="rId2" cstate="print"/>
          <a:srcRect/>
          <a:stretch>
            <a:fillRect/>
          </a:stretch>
        </p:blipFill>
        <p:spPr bwMode="auto">
          <a:xfrm>
            <a:off x="6389688" y="4102100"/>
            <a:ext cx="2484437" cy="1863725"/>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pPr>
              <a:defRPr/>
            </a:pPr>
            <a:r>
              <a:rPr lang="en-US"/>
              <a:t>Slide C-</a:t>
            </a:r>
            <a:fld id="{A17B17F2-B74B-4753-ADEE-67270CCF723E}" type="slidenum">
              <a:rPr lang="en-US"/>
              <a:pPr>
                <a:defRPr/>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1882775" y="123825"/>
            <a:ext cx="6858000" cy="1143000"/>
          </a:xfrm>
        </p:spPr>
        <p:txBody>
          <a:bodyPr/>
          <a:lstStyle/>
          <a:p>
            <a:pPr>
              <a:defRPr/>
            </a:pPr>
            <a:r>
              <a:rPr lang="en-US" dirty="0" smtClean="0"/>
              <a:t>Matching Technique to Performance (</a:t>
            </a:r>
            <a:r>
              <a:rPr lang="en-US" cap="none" dirty="0" smtClean="0"/>
              <a:t>cont'd</a:t>
            </a:r>
            <a:r>
              <a:rPr lang="en-US" dirty="0" smtClean="0"/>
              <a:t>)</a:t>
            </a:r>
          </a:p>
        </p:txBody>
      </p:sp>
      <p:sp>
        <p:nvSpPr>
          <p:cNvPr id="61443" name="Rectangle 3"/>
          <p:cNvSpPr>
            <a:spLocks noGrp="1" noChangeArrowheads="1"/>
          </p:cNvSpPr>
          <p:nvPr>
            <p:ph type="body" idx="1"/>
          </p:nvPr>
        </p:nvSpPr>
        <p:spPr>
          <a:xfrm>
            <a:off x="592138" y="1666875"/>
            <a:ext cx="8123237" cy="4114800"/>
          </a:xfrm>
        </p:spPr>
        <p:txBody>
          <a:bodyPr/>
          <a:lstStyle/>
          <a:p>
            <a:pPr marL="457200" indent="-457200">
              <a:spcBef>
                <a:spcPct val="0"/>
              </a:spcBef>
              <a:defRPr/>
            </a:pPr>
            <a:r>
              <a:rPr lang="en-US" dirty="0" smtClean="0"/>
              <a:t>If performance is generally satisfactory, leader needs to challenge individual.</a:t>
            </a:r>
          </a:p>
          <a:p>
            <a:pPr marL="457200" lvl="1" indent="0">
              <a:spcBef>
                <a:spcPct val="0"/>
              </a:spcBef>
              <a:defRPr/>
            </a:pPr>
            <a:r>
              <a:rPr lang="en-US" dirty="0" smtClean="0"/>
              <a:t> Urge the individual to stretch.</a:t>
            </a:r>
          </a:p>
          <a:p>
            <a:pPr marL="457200" lvl="1" indent="0">
              <a:spcBef>
                <a:spcPct val="0"/>
              </a:spcBef>
              <a:defRPr/>
            </a:pPr>
            <a:r>
              <a:rPr lang="en-US" dirty="0" smtClean="0"/>
              <a:t> Encourage the individual to contribute more to the overall effectiveness of the unit.</a:t>
            </a:r>
          </a:p>
        </p:txBody>
      </p:sp>
      <p:pic>
        <p:nvPicPr>
          <p:cNvPr id="61444" name="Picture 5" descr="CHART 03"/>
          <p:cNvPicPr>
            <a:picLocks noChangeAspect="1" noChangeArrowheads="1"/>
          </p:cNvPicPr>
          <p:nvPr/>
        </p:nvPicPr>
        <p:blipFill>
          <a:blip r:embed="rId2" cstate="print"/>
          <a:srcRect/>
          <a:stretch>
            <a:fillRect/>
          </a:stretch>
        </p:blipFill>
        <p:spPr bwMode="auto">
          <a:xfrm>
            <a:off x="6446838" y="4191000"/>
            <a:ext cx="2471737" cy="1854200"/>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pPr>
              <a:defRPr/>
            </a:pPr>
            <a:r>
              <a:rPr lang="en-US"/>
              <a:t>Slide C-</a:t>
            </a:r>
            <a:fld id="{C8F77C52-EDE1-483E-A7C3-A365BE3D02E9}" type="slidenum">
              <a:rPr lang="en-US"/>
              <a:pPr>
                <a:defRPr/>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1828800" y="123825"/>
            <a:ext cx="6858000" cy="1143000"/>
          </a:xfrm>
        </p:spPr>
        <p:txBody>
          <a:bodyPr/>
          <a:lstStyle/>
          <a:p>
            <a:pPr>
              <a:defRPr/>
            </a:pPr>
            <a:r>
              <a:rPr lang="en-US" dirty="0" smtClean="0"/>
              <a:t>Matching Technique to Performance (</a:t>
            </a:r>
            <a:r>
              <a:rPr lang="en-US" cap="none" dirty="0" smtClean="0"/>
              <a:t>cont'd</a:t>
            </a:r>
            <a:r>
              <a:rPr lang="en-US" dirty="0" smtClean="0"/>
              <a:t>)</a:t>
            </a:r>
          </a:p>
        </p:txBody>
      </p:sp>
      <p:sp>
        <p:nvSpPr>
          <p:cNvPr id="62467" name="Rectangle 3"/>
          <p:cNvSpPr>
            <a:spLocks noGrp="1" noChangeArrowheads="1"/>
          </p:cNvSpPr>
          <p:nvPr>
            <p:ph type="body" idx="1"/>
          </p:nvPr>
        </p:nvSpPr>
        <p:spPr>
          <a:xfrm>
            <a:off x="456477" y="1398588"/>
            <a:ext cx="8479703" cy="4114800"/>
          </a:xfrm>
        </p:spPr>
        <p:txBody>
          <a:bodyPr/>
          <a:lstStyle/>
          <a:p>
            <a:pPr marL="457200" indent="-457200">
              <a:spcBef>
                <a:spcPct val="0"/>
              </a:spcBef>
              <a:defRPr/>
            </a:pPr>
            <a:r>
              <a:rPr lang="en-US" dirty="0" smtClean="0"/>
              <a:t>Is required performance above satisfactory?</a:t>
            </a:r>
          </a:p>
          <a:p>
            <a:pPr marL="457200" lvl="1" indent="0">
              <a:spcBef>
                <a:spcPct val="0"/>
              </a:spcBef>
              <a:defRPr/>
            </a:pPr>
            <a:r>
              <a:rPr lang="en-US" dirty="0" smtClean="0"/>
              <a:t> Do most skills/techniques exceed minimum standards? </a:t>
            </a:r>
          </a:p>
          <a:p>
            <a:pPr marL="457200" lvl="1" indent="0">
              <a:spcBef>
                <a:spcPct val="0"/>
              </a:spcBef>
              <a:defRPr/>
            </a:pPr>
            <a:r>
              <a:rPr lang="en-US" dirty="0" smtClean="0"/>
              <a:t> Are work assignments generally completed with high quality and timeliness? </a:t>
            </a:r>
          </a:p>
          <a:p>
            <a:pPr marL="457200" lvl="1" indent="0">
              <a:spcBef>
                <a:spcPct val="0"/>
              </a:spcBef>
              <a:defRPr/>
            </a:pPr>
            <a:r>
              <a:rPr lang="en-US" dirty="0" smtClean="0"/>
              <a:t> Are routine tasks completed without direct orders? </a:t>
            </a:r>
          </a:p>
          <a:p>
            <a:pPr marL="457200" lvl="1" indent="0">
              <a:spcBef>
                <a:spcPct val="0"/>
              </a:spcBef>
              <a:defRPr/>
            </a:pPr>
            <a:r>
              <a:rPr lang="en-US" dirty="0" smtClean="0"/>
              <a:t> Does the individual frequently take the initiative?</a:t>
            </a:r>
          </a:p>
          <a:p>
            <a:pPr marL="457200" lvl="1" indent="0">
              <a:spcBef>
                <a:spcPct val="0"/>
              </a:spcBef>
              <a:defRPr/>
            </a:pPr>
            <a:r>
              <a:rPr lang="en-US" dirty="0" smtClean="0"/>
              <a:t> An above-satisfactory employee consistently excels in most areas of the job.  </a:t>
            </a:r>
          </a:p>
        </p:txBody>
      </p:sp>
      <p:sp>
        <p:nvSpPr>
          <p:cNvPr id="5" name="Slide Number Placeholder 4"/>
          <p:cNvSpPr>
            <a:spLocks noGrp="1"/>
          </p:cNvSpPr>
          <p:nvPr>
            <p:ph type="sldNum" sz="quarter" idx="10"/>
          </p:nvPr>
        </p:nvSpPr>
        <p:spPr/>
        <p:txBody>
          <a:bodyPr/>
          <a:lstStyle/>
          <a:p>
            <a:pPr>
              <a:defRPr/>
            </a:pPr>
            <a:r>
              <a:rPr lang="en-US"/>
              <a:t>Slide C-</a:t>
            </a:r>
            <a:fld id="{E7F767AD-611A-4F1B-93DB-C18E22C37961}" type="slidenum">
              <a:rPr lang="en-US"/>
              <a:pPr>
                <a:defRPr/>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1882775" y="123825"/>
            <a:ext cx="6858000" cy="1143000"/>
          </a:xfrm>
        </p:spPr>
        <p:txBody>
          <a:bodyPr/>
          <a:lstStyle/>
          <a:p>
            <a:pPr>
              <a:defRPr/>
            </a:pPr>
            <a:r>
              <a:rPr lang="en-US" dirty="0" smtClean="0"/>
              <a:t>Matching Technique to Performance (</a:t>
            </a:r>
            <a:r>
              <a:rPr lang="en-US" cap="none" dirty="0" smtClean="0"/>
              <a:t>cont'd</a:t>
            </a:r>
            <a:r>
              <a:rPr lang="en-US" dirty="0" smtClean="0"/>
              <a:t>)</a:t>
            </a:r>
          </a:p>
        </p:txBody>
      </p:sp>
      <p:sp>
        <p:nvSpPr>
          <p:cNvPr id="63491" name="Rectangle 3"/>
          <p:cNvSpPr>
            <a:spLocks noGrp="1" noChangeArrowheads="1"/>
          </p:cNvSpPr>
          <p:nvPr>
            <p:ph type="body" idx="1"/>
          </p:nvPr>
        </p:nvSpPr>
        <p:spPr>
          <a:xfrm>
            <a:off x="511175" y="1666875"/>
            <a:ext cx="8355734" cy="4114800"/>
          </a:xfrm>
        </p:spPr>
        <p:txBody>
          <a:bodyPr/>
          <a:lstStyle/>
          <a:p>
            <a:pPr marL="457200" indent="-457200">
              <a:spcBef>
                <a:spcPct val="0"/>
              </a:spcBef>
              <a:defRPr/>
            </a:pPr>
            <a:r>
              <a:rPr lang="en-US" dirty="0" smtClean="0"/>
              <a:t>If performance is above satisfactory, leader needs to be a mentor to individual.</a:t>
            </a:r>
          </a:p>
          <a:p>
            <a:pPr marL="457200" lvl="1" indent="0">
              <a:spcBef>
                <a:spcPct val="0"/>
              </a:spcBef>
              <a:defRPr/>
            </a:pPr>
            <a:r>
              <a:rPr lang="en-US" dirty="0" smtClean="0"/>
              <a:t> Start preparing the individual for advancement. </a:t>
            </a:r>
          </a:p>
          <a:p>
            <a:pPr marL="457200" lvl="1" indent="0">
              <a:spcBef>
                <a:spcPct val="0"/>
              </a:spcBef>
              <a:defRPr/>
            </a:pPr>
            <a:r>
              <a:rPr lang="en-US" dirty="0" smtClean="0"/>
              <a:t> Help the individual design a career development plan.</a:t>
            </a:r>
          </a:p>
          <a:p>
            <a:pPr marL="457200" lvl="1" indent="0">
              <a:spcBef>
                <a:spcPct val="0"/>
              </a:spcBef>
              <a:defRPr/>
            </a:pPr>
            <a:r>
              <a:rPr lang="en-US" dirty="0" smtClean="0"/>
              <a:t> Provide opportunities to assume leadership roles. </a:t>
            </a:r>
          </a:p>
        </p:txBody>
      </p:sp>
      <p:pic>
        <p:nvPicPr>
          <p:cNvPr id="63492" name="Picture 5" descr="CHART 04"/>
          <p:cNvPicPr>
            <a:picLocks noChangeAspect="1" noChangeArrowheads="1"/>
          </p:cNvPicPr>
          <p:nvPr/>
        </p:nvPicPr>
        <p:blipFill>
          <a:blip r:embed="rId2" cstate="print"/>
          <a:srcRect/>
          <a:stretch>
            <a:fillRect/>
          </a:stretch>
        </p:blipFill>
        <p:spPr bwMode="auto">
          <a:xfrm>
            <a:off x="6396038" y="4311218"/>
            <a:ext cx="2471737" cy="1852612"/>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pPr>
              <a:defRPr/>
            </a:pPr>
            <a:r>
              <a:rPr lang="en-US"/>
              <a:t>Slide C-</a:t>
            </a:r>
            <a:fld id="{A0326C85-EC16-4C20-954C-516535AF14D0}" type="slidenum">
              <a:rPr lang="en-US"/>
              <a:pPr>
                <a:defRPr/>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1868488" y="123825"/>
            <a:ext cx="6858000" cy="1143000"/>
          </a:xfrm>
        </p:spPr>
        <p:txBody>
          <a:bodyPr/>
          <a:lstStyle/>
          <a:p>
            <a:pPr>
              <a:defRPr/>
            </a:pPr>
            <a:r>
              <a:rPr lang="en-US" dirty="0" smtClean="0"/>
              <a:t>Matching Technique to Performance (</a:t>
            </a:r>
            <a:r>
              <a:rPr lang="en-US" cap="none" dirty="0" smtClean="0"/>
              <a:t>cont'd</a:t>
            </a:r>
            <a:r>
              <a:rPr lang="en-US" dirty="0" smtClean="0"/>
              <a:t>)</a:t>
            </a:r>
          </a:p>
        </p:txBody>
      </p:sp>
      <p:sp>
        <p:nvSpPr>
          <p:cNvPr id="64515" name="Rectangle 3"/>
          <p:cNvSpPr>
            <a:spLocks noGrp="1" noChangeArrowheads="1"/>
          </p:cNvSpPr>
          <p:nvPr>
            <p:ph type="body" idx="1"/>
          </p:nvPr>
        </p:nvSpPr>
        <p:spPr>
          <a:xfrm>
            <a:off x="712788" y="1666875"/>
            <a:ext cx="8002587" cy="4114800"/>
          </a:xfrm>
        </p:spPr>
        <p:txBody>
          <a:bodyPr/>
          <a:lstStyle/>
          <a:p>
            <a:pPr marL="457200" indent="-457200">
              <a:spcBef>
                <a:spcPct val="0"/>
              </a:spcBef>
              <a:defRPr/>
            </a:pPr>
            <a:r>
              <a:rPr lang="en-US" dirty="0" smtClean="0"/>
              <a:t>Is any required performance unsatisfactory?</a:t>
            </a:r>
          </a:p>
          <a:p>
            <a:pPr marL="457200" lvl="1" indent="0">
              <a:spcBef>
                <a:spcPct val="0"/>
              </a:spcBef>
              <a:defRPr/>
            </a:pPr>
            <a:r>
              <a:rPr lang="en-US" dirty="0" smtClean="0"/>
              <a:t> If yes, describe what's wrong in specific behavioral terms. </a:t>
            </a:r>
          </a:p>
          <a:p>
            <a:pPr marL="457200" lvl="1" indent="0">
              <a:spcBef>
                <a:spcPct val="0"/>
              </a:spcBef>
              <a:defRPr/>
            </a:pPr>
            <a:r>
              <a:rPr lang="en-US" dirty="0" smtClean="0"/>
              <a:t> Determine whether problem is due to a skill deficiency or not.</a:t>
            </a:r>
          </a:p>
        </p:txBody>
      </p:sp>
      <p:pic>
        <p:nvPicPr>
          <p:cNvPr id="64516" name="Picture 4" descr="CHART 05"/>
          <p:cNvPicPr>
            <a:picLocks noChangeAspect="1" noChangeArrowheads="1"/>
          </p:cNvPicPr>
          <p:nvPr/>
        </p:nvPicPr>
        <p:blipFill>
          <a:blip r:embed="rId2" cstate="print"/>
          <a:srcRect/>
          <a:stretch>
            <a:fillRect/>
          </a:stretch>
        </p:blipFill>
        <p:spPr bwMode="auto">
          <a:xfrm>
            <a:off x="6389688" y="4149725"/>
            <a:ext cx="2462212" cy="1846263"/>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pPr>
              <a:defRPr/>
            </a:pPr>
            <a:r>
              <a:rPr lang="en-US"/>
              <a:t>Slide C-</a:t>
            </a:r>
            <a:fld id="{9F5FC311-18E9-497A-8224-CAAFFE1D927B}" type="slidenum">
              <a:rPr lang="en-US"/>
              <a:pPr>
                <a:defRPr/>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30" name="Rectangle 6"/>
          <p:cNvSpPr>
            <a:spLocks noGrp="1" noChangeArrowheads="1"/>
          </p:cNvSpPr>
          <p:nvPr>
            <p:ph type="title"/>
          </p:nvPr>
        </p:nvSpPr>
        <p:spPr>
          <a:xfrm>
            <a:off x="1868488" y="123825"/>
            <a:ext cx="6858000" cy="1143000"/>
          </a:xfrm>
        </p:spPr>
        <p:txBody>
          <a:bodyPr/>
          <a:lstStyle/>
          <a:p>
            <a:pPr>
              <a:defRPr/>
            </a:pPr>
            <a:r>
              <a:rPr lang="en-US" sz="4000" dirty="0" smtClean="0"/>
              <a:t>The Leader as Coach (</a:t>
            </a:r>
            <a:r>
              <a:rPr lang="en-US" sz="4000" cap="none" dirty="0" smtClean="0"/>
              <a:t>cont'd</a:t>
            </a:r>
            <a:r>
              <a:rPr lang="en-US" sz="4000" dirty="0" smtClean="0"/>
              <a:t>)</a:t>
            </a:r>
          </a:p>
        </p:txBody>
      </p:sp>
      <p:sp>
        <p:nvSpPr>
          <p:cNvPr id="10243" name="Rectangle 7"/>
          <p:cNvSpPr>
            <a:spLocks noGrp="1" noChangeArrowheads="1"/>
          </p:cNvSpPr>
          <p:nvPr>
            <p:ph type="body" idx="1"/>
          </p:nvPr>
        </p:nvSpPr>
        <p:spPr>
          <a:xfrm>
            <a:off x="484188" y="1666875"/>
            <a:ext cx="8231187" cy="4114800"/>
          </a:xfrm>
        </p:spPr>
        <p:txBody>
          <a:bodyPr/>
          <a:lstStyle/>
          <a:p>
            <a:pPr marL="457200" indent="-457200">
              <a:spcBef>
                <a:spcPts val="0"/>
              </a:spcBef>
              <a:defRPr/>
            </a:pPr>
            <a:r>
              <a:rPr lang="en-US" sz="3200" dirty="0" smtClean="0"/>
              <a:t>Face-to-face leadership implies one-on-one interaction</a:t>
            </a:r>
          </a:p>
          <a:p>
            <a:pPr marL="457200" indent="-457200">
              <a:spcBef>
                <a:spcPts val="0"/>
              </a:spcBef>
              <a:defRPr/>
            </a:pPr>
            <a:r>
              <a:rPr lang="en-US" sz="3200" dirty="0" smtClean="0"/>
              <a:t>Pulling together diverse people implies:</a:t>
            </a:r>
          </a:p>
          <a:p>
            <a:pPr marL="457200" lvl="1" indent="0">
              <a:spcBef>
                <a:spcPts val="0"/>
              </a:spcBef>
              <a:defRPr/>
            </a:pPr>
            <a:r>
              <a:rPr lang="en-US" sz="3200" dirty="0" smtClean="0"/>
              <a:t> Accepting individual differences</a:t>
            </a:r>
          </a:p>
          <a:p>
            <a:pPr marL="457200" lvl="1" indent="0">
              <a:spcBef>
                <a:spcPts val="0"/>
              </a:spcBef>
              <a:defRPr/>
            </a:pPr>
            <a:r>
              <a:rPr lang="en-US" sz="3200" dirty="0" smtClean="0"/>
              <a:t> Encouraging teamwork and cooperation</a:t>
            </a:r>
          </a:p>
          <a:p>
            <a:pPr marL="914400">
              <a:spcBef>
                <a:spcPts val="0"/>
              </a:spcBef>
              <a:defRPr/>
            </a:pPr>
            <a:endParaRPr lang="en-US" sz="3200" dirty="0" smtClean="0"/>
          </a:p>
        </p:txBody>
      </p:sp>
      <p:sp>
        <p:nvSpPr>
          <p:cNvPr id="5" name="Slide Number Placeholder 4"/>
          <p:cNvSpPr>
            <a:spLocks noGrp="1"/>
          </p:cNvSpPr>
          <p:nvPr>
            <p:ph type="sldNum" sz="quarter" idx="10"/>
          </p:nvPr>
        </p:nvSpPr>
        <p:spPr/>
        <p:txBody>
          <a:bodyPr/>
          <a:lstStyle/>
          <a:p>
            <a:pPr>
              <a:defRPr/>
            </a:pPr>
            <a:r>
              <a:rPr lang="en-US"/>
              <a:t>Slide C-</a:t>
            </a:r>
            <a:fld id="{7744FECB-C3B7-4AD0-8FD9-0AA80C538B42}" type="slidenum">
              <a:rPr lang="en-US"/>
              <a:pPr>
                <a:defRPr/>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1801813" y="123825"/>
            <a:ext cx="6858000" cy="1143000"/>
          </a:xfrm>
        </p:spPr>
        <p:txBody>
          <a:bodyPr/>
          <a:lstStyle/>
          <a:p>
            <a:pPr>
              <a:defRPr/>
            </a:pPr>
            <a:r>
              <a:rPr lang="en-US" dirty="0" smtClean="0"/>
              <a:t>Matching Technique to Performance (</a:t>
            </a:r>
            <a:r>
              <a:rPr lang="en-US" cap="none" dirty="0" smtClean="0"/>
              <a:t>cont'd</a:t>
            </a:r>
            <a:r>
              <a:rPr lang="en-US" dirty="0" smtClean="0"/>
              <a:t>)</a:t>
            </a:r>
          </a:p>
        </p:txBody>
      </p:sp>
      <p:sp>
        <p:nvSpPr>
          <p:cNvPr id="65539" name="Rectangle 3"/>
          <p:cNvSpPr>
            <a:spLocks noGrp="1" noChangeArrowheads="1"/>
          </p:cNvSpPr>
          <p:nvPr>
            <p:ph type="body" idx="1"/>
          </p:nvPr>
        </p:nvSpPr>
        <p:spPr>
          <a:xfrm>
            <a:off x="725488" y="1666875"/>
            <a:ext cx="7989887" cy="4114800"/>
          </a:xfrm>
        </p:spPr>
        <p:txBody>
          <a:bodyPr/>
          <a:lstStyle/>
          <a:p>
            <a:pPr marL="457200" indent="-457200">
              <a:spcBef>
                <a:spcPct val="0"/>
              </a:spcBef>
              <a:defRPr/>
            </a:pPr>
            <a:r>
              <a:rPr lang="en-US" dirty="0" smtClean="0"/>
              <a:t>Unsatisfactory performance due to a skill deficiency will need training. </a:t>
            </a:r>
          </a:p>
          <a:p>
            <a:pPr marL="457200" indent="-457200">
              <a:spcBef>
                <a:spcPct val="0"/>
              </a:spcBef>
              <a:defRPr/>
            </a:pPr>
            <a:r>
              <a:rPr lang="en-US" dirty="0" smtClean="0"/>
              <a:t>Unsatisfactory performance not caused by skill deficiency will need counseling. </a:t>
            </a:r>
          </a:p>
          <a:p>
            <a:pPr marL="457200" indent="-457200">
              <a:spcBef>
                <a:spcPct val="0"/>
              </a:spcBef>
              <a:defRPr/>
            </a:pPr>
            <a:r>
              <a:rPr lang="en-US" dirty="0" smtClean="0"/>
              <a:t>If cause is unclear, select training option.</a:t>
            </a:r>
          </a:p>
        </p:txBody>
      </p:sp>
      <p:pic>
        <p:nvPicPr>
          <p:cNvPr id="65540" name="Picture 4" descr="CHART 06"/>
          <p:cNvPicPr>
            <a:picLocks noChangeAspect="1" noChangeArrowheads="1"/>
          </p:cNvPicPr>
          <p:nvPr/>
        </p:nvPicPr>
        <p:blipFill>
          <a:blip r:embed="rId2" cstate="print"/>
          <a:srcRect/>
          <a:stretch>
            <a:fillRect/>
          </a:stretch>
        </p:blipFill>
        <p:spPr bwMode="auto">
          <a:xfrm>
            <a:off x="6386513" y="4152900"/>
            <a:ext cx="2455862" cy="1841500"/>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pPr>
              <a:defRPr/>
            </a:pPr>
            <a:r>
              <a:rPr lang="en-US"/>
              <a:t>Slide C-</a:t>
            </a:r>
            <a:fld id="{98C1CEA2-DAD4-4710-BB3C-F489252308FB}" type="slidenum">
              <a:rPr lang="en-US"/>
              <a:pPr>
                <a:defRPr/>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1828800" y="123825"/>
            <a:ext cx="6858000" cy="1143000"/>
          </a:xfrm>
        </p:spPr>
        <p:txBody>
          <a:bodyPr/>
          <a:lstStyle/>
          <a:p>
            <a:pPr>
              <a:defRPr/>
            </a:pPr>
            <a:r>
              <a:rPr lang="en-US" dirty="0" smtClean="0"/>
              <a:t>Matching Technique to Performance (</a:t>
            </a:r>
            <a:r>
              <a:rPr lang="en-US" cap="none" dirty="0" smtClean="0"/>
              <a:t>cont'd</a:t>
            </a:r>
            <a:r>
              <a:rPr lang="en-US" dirty="0" smtClean="0"/>
              <a:t>)</a:t>
            </a:r>
          </a:p>
        </p:txBody>
      </p:sp>
      <p:sp>
        <p:nvSpPr>
          <p:cNvPr id="66563" name="Rectangle 3"/>
          <p:cNvSpPr>
            <a:spLocks noGrp="1" noChangeArrowheads="1"/>
          </p:cNvSpPr>
          <p:nvPr>
            <p:ph type="body" idx="1"/>
          </p:nvPr>
        </p:nvSpPr>
        <p:spPr>
          <a:xfrm>
            <a:off x="658813" y="1492250"/>
            <a:ext cx="8056562" cy="4114800"/>
          </a:xfrm>
        </p:spPr>
        <p:txBody>
          <a:bodyPr/>
          <a:lstStyle/>
          <a:p>
            <a:pPr marL="457200" indent="-457200">
              <a:lnSpc>
                <a:spcPct val="90000"/>
              </a:lnSpc>
              <a:spcBef>
                <a:spcPct val="0"/>
              </a:spcBef>
              <a:defRPr/>
            </a:pPr>
            <a:r>
              <a:rPr lang="en-US" dirty="0" smtClean="0"/>
              <a:t>Analysis model is not something you do once a year.</a:t>
            </a:r>
          </a:p>
          <a:p>
            <a:pPr marL="457200" indent="-457200">
              <a:lnSpc>
                <a:spcPct val="90000"/>
              </a:lnSpc>
              <a:spcBef>
                <a:spcPct val="0"/>
              </a:spcBef>
              <a:defRPr/>
            </a:pPr>
            <a:r>
              <a:rPr lang="en-US" dirty="0" smtClean="0"/>
              <a:t>Coaching is dynamic.</a:t>
            </a:r>
          </a:p>
          <a:p>
            <a:pPr marL="457200" indent="-457200">
              <a:lnSpc>
                <a:spcPct val="90000"/>
              </a:lnSpc>
              <a:spcBef>
                <a:spcPct val="0"/>
              </a:spcBef>
              <a:defRPr/>
            </a:pPr>
            <a:r>
              <a:rPr lang="en-US" dirty="0" smtClean="0"/>
              <a:t>Continually monitor.</a:t>
            </a:r>
          </a:p>
          <a:p>
            <a:pPr marL="457200" indent="-457200">
              <a:lnSpc>
                <a:spcPct val="90000"/>
              </a:lnSpc>
              <a:spcBef>
                <a:spcPct val="0"/>
              </a:spcBef>
              <a:defRPr/>
            </a:pPr>
            <a:r>
              <a:rPr lang="en-US" dirty="0" smtClean="0"/>
              <a:t>Use different techniques simultaneously.</a:t>
            </a:r>
          </a:p>
          <a:p>
            <a:pPr marL="457200" indent="-457200">
              <a:lnSpc>
                <a:spcPct val="90000"/>
              </a:lnSpc>
              <a:spcBef>
                <a:spcPct val="0"/>
              </a:spcBef>
              <a:defRPr/>
            </a:pPr>
            <a:r>
              <a:rPr lang="en-US" dirty="0" smtClean="0"/>
              <a:t>Don't ignore performance problems, otherwise.</a:t>
            </a:r>
          </a:p>
          <a:p>
            <a:pPr marL="458788" lvl="1" indent="-1588">
              <a:lnSpc>
                <a:spcPct val="90000"/>
              </a:lnSpc>
              <a:spcBef>
                <a:spcPct val="0"/>
              </a:spcBef>
              <a:defRPr/>
            </a:pPr>
            <a:r>
              <a:rPr lang="en-US" dirty="0" smtClean="0"/>
              <a:t> It will get worse.</a:t>
            </a:r>
          </a:p>
          <a:p>
            <a:pPr marL="458788" lvl="1" indent="-1588">
              <a:lnSpc>
                <a:spcPct val="90000"/>
              </a:lnSpc>
              <a:spcBef>
                <a:spcPct val="0"/>
              </a:spcBef>
              <a:defRPr/>
            </a:pPr>
            <a:r>
              <a:rPr lang="en-US" dirty="0" smtClean="0"/>
              <a:t> You're liable.</a:t>
            </a:r>
          </a:p>
          <a:p>
            <a:pPr marL="458788" lvl="1" indent="-1588">
              <a:lnSpc>
                <a:spcPct val="90000"/>
              </a:lnSpc>
              <a:spcBef>
                <a:spcPct val="0"/>
              </a:spcBef>
              <a:defRPr/>
            </a:pPr>
            <a:r>
              <a:rPr lang="en-US" dirty="0" smtClean="0"/>
              <a:t> You're subject to disciplinary action.</a:t>
            </a:r>
          </a:p>
          <a:p>
            <a:pPr marL="458788" lvl="1" indent="-1588">
              <a:lnSpc>
                <a:spcPct val="90000"/>
              </a:lnSpc>
              <a:spcBef>
                <a:spcPct val="0"/>
              </a:spcBef>
              <a:defRPr/>
            </a:pPr>
            <a:r>
              <a:rPr lang="en-US" dirty="0" smtClean="0"/>
              <a:t> Subordinates think poor performance is OK.</a:t>
            </a:r>
          </a:p>
        </p:txBody>
      </p:sp>
      <p:sp>
        <p:nvSpPr>
          <p:cNvPr id="5" name="Slide Number Placeholder 4"/>
          <p:cNvSpPr>
            <a:spLocks noGrp="1"/>
          </p:cNvSpPr>
          <p:nvPr>
            <p:ph type="sldNum" sz="quarter" idx="10"/>
          </p:nvPr>
        </p:nvSpPr>
        <p:spPr/>
        <p:txBody>
          <a:bodyPr/>
          <a:lstStyle/>
          <a:p>
            <a:pPr>
              <a:defRPr/>
            </a:pPr>
            <a:r>
              <a:rPr lang="en-US"/>
              <a:t>Slide C-</a:t>
            </a:r>
            <a:fld id="{DD24BD32-7262-45E5-BC11-EE056493ABC6}" type="slidenum">
              <a:rPr lang="en-US"/>
              <a:pPr>
                <a:defRPr/>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003764"/>
        </a:solidFill>
        <a:effectLst/>
      </p:bgPr>
    </p:bg>
    <p:spTree>
      <p:nvGrpSpPr>
        <p:cNvPr id="1" name=""/>
        <p:cNvGrpSpPr/>
        <p:nvPr/>
      </p:nvGrpSpPr>
      <p:grpSpPr>
        <a:xfrm>
          <a:off x="0" y="0"/>
          <a:ext cx="0" cy="0"/>
          <a:chOff x="0" y="0"/>
          <a:chExt cx="0" cy="0"/>
        </a:xfrm>
      </p:grpSpPr>
      <p:sp>
        <p:nvSpPr>
          <p:cNvPr id="344068" name="Rectangle 4"/>
          <p:cNvSpPr>
            <a:spLocks noGrp="1" noChangeArrowheads="1"/>
          </p:cNvSpPr>
          <p:nvPr>
            <p:ph type="title"/>
          </p:nvPr>
        </p:nvSpPr>
        <p:spPr>
          <a:xfrm>
            <a:off x="-749300" y="5130800"/>
            <a:ext cx="6858000" cy="1143000"/>
          </a:xfrm>
        </p:spPr>
        <p:txBody>
          <a:bodyPr/>
          <a:lstStyle/>
          <a:p>
            <a:pPr>
              <a:defRPr/>
            </a:pPr>
            <a:r>
              <a:rPr lang="en-US" sz="3200" dirty="0" smtClean="0"/>
              <a:t>COACHING ANALYSIS </a:t>
            </a:r>
            <a:br>
              <a:rPr lang="en-US" sz="3200" dirty="0" smtClean="0"/>
            </a:br>
            <a:r>
              <a:rPr lang="en-US" sz="3200" dirty="0" smtClean="0"/>
              <a:t>MODEL #2</a:t>
            </a:r>
          </a:p>
        </p:txBody>
      </p:sp>
      <p:sp>
        <p:nvSpPr>
          <p:cNvPr id="1029" name="Text Box 29"/>
          <p:cNvSpPr txBox="1">
            <a:spLocks noChangeArrowheads="1"/>
          </p:cNvSpPr>
          <p:nvPr/>
        </p:nvSpPr>
        <p:spPr bwMode="auto">
          <a:xfrm>
            <a:off x="231775" y="4640263"/>
            <a:ext cx="3992563" cy="274637"/>
          </a:xfrm>
          <a:prstGeom prst="rect">
            <a:avLst/>
          </a:prstGeom>
          <a:noFill/>
          <a:ln w="9525">
            <a:noFill/>
            <a:miter lim="800000"/>
            <a:headEnd/>
            <a:tailEnd/>
          </a:ln>
        </p:spPr>
        <p:txBody>
          <a:bodyPr wrap="none">
            <a:spAutoFit/>
          </a:bodyPr>
          <a:lstStyle/>
          <a:p>
            <a:r>
              <a:rPr lang="en-US" sz="1200" b="1">
                <a:solidFill>
                  <a:schemeClr val="bg1"/>
                </a:solidFill>
              </a:rPr>
              <a:t>Adapted from </a:t>
            </a:r>
            <a:r>
              <a:rPr lang="en-US" sz="1200" b="1" i="1">
                <a:solidFill>
                  <a:schemeClr val="bg1"/>
                </a:solidFill>
              </a:rPr>
              <a:t>The Training and Development Sourcebook</a:t>
            </a:r>
          </a:p>
        </p:txBody>
      </p:sp>
      <p:cxnSp>
        <p:nvCxnSpPr>
          <p:cNvPr id="1030" name="AutoShape 90"/>
          <p:cNvCxnSpPr>
            <a:cxnSpLocks noChangeShapeType="1"/>
          </p:cNvCxnSpPr>
          <p:nvPr/>
        </p:nvCxnSpPr>
        <p:spPr bwMode="auto">
          <a:xfrm>
            <a:off x="7581900" y="2343150"/>
            <a:ext cx="20638" cy="2819400"/>
          </a:xfrm>
          <a:prstGeom prst="straightConnector1">
            <a:avLst/>
          </a:prstGeom>
          <a:noFill/>
          <a:ln w="28575">
            <a:solidFill>
              <a:srgbClr val="00FF00"/>
            </a:solidFill>
            <a:round/>
            <a:headEnd type="triangle" w="med" len="med"/>
            <a:tailEnd type="triangle" w="med" len="med"/>
          </a:ln>
        </p:spPr>
      </p:cxnSp>
      <p:sp>
        <p:nvSpPr>
          <p:cNvPr id="1031" name="Text Box 91"/>
          <p:cNvSpPr txBox="1">
            <a:spLocks noChangeArrowheads="1"/>
          </p:cNvSpPr>
          <p:nvPr/>
        </p:nvSpPr>
        <p:spPr bwMode="auto">
          <a:xfrm>
            <a:off x="1609725" y="1295400"/>
            <a:ext cx="466725" cy="2530475"/>
          </a:xfrm>
          <a:prstGeom prst="rect">
            <a:avLst/>
          </a:prstGeom>
          <a:noFill/>
          <a:ln w="9525">
            <a:noFill/>
            <a:miter lim="800000"/>
            <a:headEnd/>
            <a:tailEnd/>
          </a:ln>
        </p:spPr>
        <p:txBody>
          <a:bodyPr>
            <a:spAutoFit/>
          </a:bodyPr>
          <a:lstStyle/>
          <a:p>
            <a:pPr algn="ctr"/>
            <a:r>
              <a:rPr lang="en-US" sz="2000" b="1">
                <a:solidFill>
                  <a:schemeClr val="bg1"/>
                </a:solidFill>
                <a:latin typeface="Arial" charset="0"/>
              </a:rPr>
              <a:t>T</a:t>
            </a:r>
          </a:p>
          <a:p>
            <a:pPr algn="ctr"/>
            <a:r>
              <a:rPr lang="en-US" sz="2000" b="1">
                <a:solidFill>
                  <a:schemeClr val="bg1"/>
                </a:solidFill>
                <a:latin typeface="Arial" charset="0"/>
              </a:rPr>
              <a:t>R</a:t>
            </a:r>
          </a:p>
          <a:p>
            <a:pPr algn="ctr"/>
            <a:r>
              <a:rPr lang="en-US" sz="2000" b="1">
                <a:solidFill>
                  <a:schemeClr val="bg1"/>
                </a:solidFill>
                <a:latin typeface="Arial" charset="0"/>
              </a:rPr>
              <a:t>A</a:t>
            </a:r>
          </a:p>
          <a:p>
            <a:pPr algn="ctr"/>
            <a:r>
              <a:rPr lang="en-US" sz="2000" b="1">
                <a:solidFill>
                  <a:schemeClr val="bg1"/>
                </a:solidFill>
                <a:latin typeface="Arial" charset="0"/>
              </a:rPr>
              <a:t>I</a:t>
            </a:r>
          </a:p>
          <a:p>
            <a:pPr algn="ctr"/>
            <a:r>
              <a:rPr lang="en-US" sz="2000" b="1">
                <a:solidFill>
                  <a:schemeClr val="bg1"/>
                </a:solidFill>
                <a:latin typeface="Arial" charset="0"/>
              </a:rPr>
              <a:t>N</a:t>
            </a:r>
          </a:p>
          <a:p>
            <a:pPr algn="ctr"/>
            <a:r>
              <a:rPr lang="en-US" sz="2000" b="1">
                <a:solidFill>
                  <a:schemeClr val="bg1"/>
                </a:solidFill>
                <a:latin typeface="Arial" charset="0"/>
              </a:rPr>
              <a:t>I</a:t>
            </a:r>
          </a:p>
          <a:p>
            <a:pPr algn="ctr"/>
            <a:r>
              <a:rPr lang="en-US" sz="2000" b="1">
                <a:solidFill>
                  <a:schemeClr val="bg1"/>
                </a:solidFill>
                <a:latin typeface="Arial" charset="0"/>
              </a:rPr>
              <a:t>N</a:t>
            </a:r>
          </a:p>
          <a:p>
            <a:pPr algn="ctr"/>
            <a:r>
              <a:rPr lang="en-US" sz="2000" b="1">
                <a:solidFill>
                  <a:schemeClr val="bg1"/>
                </a:solidFill>
                <a:latin typeface="Arial" charset="0"/>
              </a:rPr>
              <a:t>G</a:t>
            </a:r>
          </a:p>
        </p:txBody>
      </p:sp>
      <p:graphicFrame>
        <p:nvGraphicFramePr>
          <p:cNvPr id="1026" name="Object 92"/>
          <p:cNvGraphicFramePr>
            <a:graphicFrameLocks noChangeAspect="1"/>
          </p:cNvGraphicFramePr>
          <p:nvPr>
            <p:ph idx="1"/>
          </p:nvPr>
        </p:nvGraphicFramePr>
        <p:xfrm>
          <a:off x="2482850" y="174625"/>
          <a:ext cx="4872038" cy="6037263"/>
        </p:xfrm>
        <a:graphic>
          <a:graphicData uri="http://schemas.openxmlformats.org/presentationml/2006/ole">
            <p:oleObj spid="_x0000_s1026" name="Visio" r:id="rId3" imgW="7085537" imgH="9787266" progId="">
              <p:embed/>
            </p:oleObj>
          </a:graphicData>
        </a:graphic>
      </p:graphicFrame>
      <p:cxnSp>
        <p:nvCxnSpPr>
          <p:cNvPr id="1032" name="AutoShape 94"/>
          <p:cNvCxnSpPr>
            <a:cxnSpLocks noChangeShapeType="1"/>
          </p:cNvCxnSpPr>
          <p:nvPr/>
        </p:nvCxnSpPr>
        <p:spPr bwMode="auto">
          <a:xfrm>
            <a:off x="2181225" y="1238250"/>
            <a:ext cx="20638" cy="2819400"/>
          </a:xfrm>
          <a:prstGeom prst="straightConnector1">
            <a:avLst/>
          </a:prstGeom>
          <a:noFill/>
          <a:ln w="28575">
            <a:solidFill>
              <a:srgbClr val="00FF00"/>
            </a:solidFill>
            <a:round/>
            <a:headEnd type="triangle" w="med" len="med"/>
            <a:tailEnd type="triangle" w="med" len="med"/>
          </a:ln>
        </p:spPr>
      </p:cxnSp>
      <p:sp>
        <p:nvSpPr>
          <p:cNvPr id="1033" name="Text Box 95"/>
          <p:cNvSpPr txBox="1">
            <a:spLocks noChangeArrowheads="1"/>
          </p:cNvSpPr>
          <p:nvPr/>
        </p:nvSpPr>
        <p:spPr bwMode="auto">
          <a:xfrm>
            <a:off x="7781925" y="2152650"/>
            <a:ext cx="466725" cy="3140075"/>
          </a:xfrm>
          <a:prstGeom prst="rect">
            <a:avLst/>
          </a:prstGeom>
          <a:noFill/>
          <a:ln w="9525">
            <a:noFill/>
            <a:miter lim="800000"/>
            <a:headEnd/>
            <a:tailEnd/>
          </a:ln>
        </p:spPr>
        <p:txBody>
          <a:bodyPr>
            <a:spAutoFit/>
          </a:bodyPr>
          <a:lstStyle/>
          <a:p>
            <a:pPr algn="ctr"/>
            <a:r>
              <a:rPr lang="en-US" sz="2000" b="1">
                <a:solidFill>
                  <a:schemeClr val="bg1"/>
                </a:solidFill>
                <a:latin typeface="Arial" charset="0"/>
              </a:rPr>
              <a:t>C</a:t>
            </a:r>
          </a:p>
          <a:p>
            <a:pPr algn="ctr"/>
            <a:r>
              <a:rPr lang="en-US" sz="2000" b="1">
                <a:solidFill>
                  <a:schemeClr val="bg1"/>
                </a:solidFill>
                <a:latin typeface="Arial" charset="0"/>
              </a:rPr>
              <a:t>O</a:t>
            </a:r>
          </a:p>
          <a:p>
            <a:pPr algn="ctr"/>
            <a:r>
              <a:rPr lang="en-US" sz="2000" b="1">
                <a:solidFill>
                  <a:schemeClr val="bg1"/>
                </a:solidFill>
                <a:latin typeface="Arial" charset="0"/>
              </a:rPr>
              <a:t>U</a:t>
            </a:r>
          </a:p>
          <a:p>
            <a:pPr algn="ctr"/>
            <a:r>
              <a:rPr lang="en-US" sz="2000" b="1">
                <a:solidFill>
                  <a:schemeClr val="bg1"/>
                </a:solidFill>
                <a:latin typeface="Arial" charset="0"/>
              </a:rPr>
              <a:t>N</a:t>
            </a:r>
          </a:p>
          <a:p>
            <a:pPr algn="ctr"/>
            <a:r>
              <a:rPr lang="en-US" sz="2000" b="1">
                <a:solidFill>
                  <a:schemeClr val="bg1"/>
                </a:solidFill>
                <a:latin typeface="Arial" charset="0"/>
              </a:rPr>
              <a:t>S</a:t>
            </a:r>
          </a:p>
          <a:p>
            <a:pPr algn="ctr"/>
            <a:r>
              <a:rPr lang="en-US" sz="2000" b="1">
                <a:solidFill>
                  <a:schemeClr val="bg1"/>
                </a:solidFill>
                <a:latin typeface="Arial" charset="0"/>
              </a:rPr>
              <a:t>E</a:t>
            </a:r>
          </a:p>
          <a:p>
            <a:pPr algn="ctr"/>
            <a:r>
              <a:rPr lang="en-US" sz="2000" b="1">
                <a:solidFill>
                  <a:schemeClr val="bg1"/>
                </a:solidFill>
                <a:latin typeface="Arial" charset="0"/>
              </a:rPr>
              <a:t>L</a:t>
            </a:r>
          </a:p>
          <a:p>
            <a:pPr algn="ctr"/>
            <a:r>
              <a:rPr lang="en-US" sz="2000" b="1">
                <a:solidFill>
                  <a:schemeClr val="bg1"/>
                </a:solidFill>
                <a:latin typeface="Arial" charset="0"/>
              </a:rPr>
              <a:t>I</a:t>
            </a:r>
          </a:p>
          <a:p>
            <a:pPr algn="ctr"/>
            <a:r>
              <a:rPr lang="en-US" sz="2000" b="1">
                <a:solidFill>
                  <a:schemeClr val="bg1"/>
                </a:solidFill>
                <a:latin typeface="Arial" charset="0"/>
              </a:rPr>
              <a:t>N</a:t>
            </a:r>
          </a:p>
          <a:p>
            <a:pPr algn="ctr"/>
            <a:r>
              <a:rPr lang="en-US" sz="2000" b="1">
                <a:solidFill>
                  <a:schemeClr val="bg1"/>
                </a:solidFill>
                <a:latin typeface="Arial" charset="0"/>
              </a:rPr>
              <a:t>G</a:t>
            </a:r>
          </a:p>
        </p:txBody>
      </p:sp>
      <p:sp>
        <p:nvSpPr>
          <p:cNvPr id="9" name="Slide Number Placeholder 8"/>
          <p:cNvSpPr>
            <a:spLocks noGrp="1"/>
          </p:cNvSpPr>
          <p:nvPr>
            <p:ph type="sldNum" sz="quarter" idx="10"/>
          </p:nvPr>
        </p:nvSpPr>
        <p:spPr/>
        <p:txBody>
          <a:bodyPr/>
          <a:lstStyle/>
          <a:p>
            <a:pPr>
              <a:defRPr/>
            </a:pPr>
            <a:r>
              <a:rPr lang="en-US"/>
              <a:t>Slide C-</a:t>
            </a:r>
            <a:fld id="{C68A0C40-1FB9-4153-8ACC-879092FFED63}" type="slidenum">
              <a:rPr lang="en-US"/>
              <a:pPr>
                <a:defRPr/>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003764"/>
        </a:solidFill>
        <a:effectLst/>
      </p:bgPr>
    </p:bg>
    <p:spTree>
      <p:nvGrpSpPr>
        <p:cNvPr id="1" name=""/>
        <p:cNvGrpSpPr/>
        <p:nvPr/>
      </p:nvGrpSpPr>
      <p:grpSpPr>
        <a:xfrm>
          <a:off x="0" y="0"/>
          <a:ext cx="0" cy="0"/>
          <a:chOff x="0" y="0"/>
          <a:chExt cx="0" cy="0"/>
        </a:xfrm>
      </p:grpSpPr>
      <p:graphicFrame>
        <p:nvGraphicFramePr>
          <p:cNvPr id="2050" name="Object 34"/>
          <p:cNvGraphicFramePr>
            <a:graphicFrameLocks noChangeAspect="1"/>
          </p:cNvGraphicFramePr>
          <p:nvPr>
            <p:ph/>
          </p:nvPr>
        </p:nvGraphicFramePr>
        <p:xfrm>
          <a:off x="3367088" y="295275"/>
          <a:ext cx="3951287" cy="6486525"/>
        </p:xfrm>
        <a:graphic>
          <a:graphicData uri="http://schemas.openxmlformats.org/presentationml/2006/ole">
            <p:oleObj spid="_x0000_s2050" name="Visio" r:id="rId3" imgW="3670517" imgH="6023949" progId="">
              <p:embed/>
            </p:oleObj>
          </a:graphicData>
        </a:graphic>
      </p:graphicFrame>
      <p:cxnSp>
        <p:nvCxnSpPr>
          <p:cNvPr id="2052" name="AutoShape 36"/>
          <p:cNvCxnSpPr>
            <a:cxnSpLocks noChangeShapeType="1"/>
          </p:cNvCxnSpPr>
          <p:nvPr/>
        </p:nvCxnSpPr>
        <p:spPr bwMode="auto">
          <a:xfrm>
            <a:off x="2809875" y="2419350"/>
            <a:ext cx="0" cy="3228975"/>
          </a:xfrm>
          <a:prstGeom prst="straightConnector1">
            <a:avLst/>
          </a:prstGeom>
          <a:noFill/>
          <a:ln w="57150">
            <a:solidFill>
              <a:srgbClr val="00FF00"/>
            </a:solidFill>
            <a:round/>
            <a:headEnd type="triangle" w="med" len="med"/>
            <a:tailEnd type="triangle" w="med" len="med"/>
          </a:ln>
        </p:spPr>
      </p:cxnSp>
      <p:sp>
        <p:nvSpPr>
          <p:cNvPr id="2053" name="Text Box 37"/>
          <p:cNvSpPr txBox="1">
            <a:spLocks noChangeArrowheads="1"/>
          </p:cNvSpPr>
          <p:nvPr/>
        </p:nvSpPr>
        <p:spPr bwMode="auto">
          <a:xfrm>
            <a:off x="2057400" y="2514600"/>
            <a:ext cx="466725" cy="3013075"/>
          </a:xfrm>
          <a:prstGeom prst="rect">
            <a:avLst/>
          </a:prstGeom>
          <a:noFill/>
          <a:ln w="9525">
            <a:noFill/>
            <a:miter lim="800000"/>
            <a:headEnd/>
            <a:tailEnd/>
          </a:ln>
        </p:spPr>
        <p:txBody>
          <a:bodyPr>
            <a:spAutoFit/>
          </a:bodyPr>
          <a:lstStyle/>
          <a:p>
            <a:pPr algn="ctr"/>
            <a:r>
              <a:rPr lang="en-US" b="1">
                <a:solidFill>
                  <a:schemeClr val="bg1"/>
                </a:solidFill>
                <a:latin typeface="Arial" charset="0"/>
              </a:rPr>
              <a:t>T</a:t>
            </a:r>
          </a:p>
          <a:p>
            <a:pPr algn="ctr"/>
            <a:r>
              <a:rPr lang="en-US" b="1">
                <a:solidFill>
                  <a:schemeClr val="bg1"/>
                </a:solidFill>
                <a:latin typeface="Arial" charset="0"/>
              </a:rPr>
              <a:t>R</a:t>
            </a:r>
          </a:p>
          <a:p>
            <a:pPr algn="ctr"/>
            <a:r>
              <a:rPr lang="en-US" b="1">
                <a:solidFill>
                  <a:schemeClr val="bg1"/>
                </a:solidFill>
                <a:latin typeface="Arial" charset="0"/>
              </a:rPr>
              <a:t>A</a:t>
            </a:r>
          </a:p>
          <a:p>
            <a:pPr algn="ctr"/>
            <a:r>
              <a:rPr lang="en-US" b="1">
                <a:solidFill>
                  <a:schemeClr val="bg1"/>
                </a:solidFill>
                <a:latin typeface="Arial" charset="0"/>
              </a:rPr>
              <a:t>I</a:t>
            </a:r>
          </a:p>
          <a:p>
            <a:pPr algn="ctr"/>
            <a:r>
              <a:rPr lang="en-US" b="1">
                <a:solidFill>
                  <a:schemeClr val="bg1"/>
                </a:solidFill>
                <a:latin typeface="Arial" charset="0"/>
              </a:rPr>
              <a:t>N</a:t>
            </a:r>
          </a:p>
          <a:p>
            <a:pPr algn="ctr"/>
            <a:r>
              <a:rPr lang="en-US" b="1">
                <a:solidFill>
                  <a:schemeClr val="bg1"/>
                </a:solidFill>
                <a:latin typeface="Arial" charset="0"/>
              </a:rPr>
              <a:t>I</a:t>
            </a:r>
          </a:p>
          <a:p>
            <a:pPr algn="ctr"/>
            <a:r>
              <a:rPr lang="en-US" b="1">
                <a:solidFill>
                  <a:schemeClr val="bg1"/>
                </a:solidFill>
                <a:latin typeface="Arial" charset="0"/>
              </a:rPr>
              <a:t>N</a:t>
            </a:r>
          </a:p>
          <a:p>
            <a:pPr algn="ctr"/>
            <a:r>
              <a:rPr lang="en-US" b="1">
                <a:solidFill>
                  <a:schemeClr val="bg1"/>
                </a:solidFill>
                <a:latin typeface="Arial" charset="0"/>
              </a:rPr>
              <a:t>G</a:t>
            </a:r>
          </a:p>
        </p:txBody>
      </p:sp>
      <p:sp>
        <p:nvSpPr>
          <p:cNvPr id="5" name="Slide Number Placeholder 4"/>
          <p:cNvSpPr>
            <a:spLocks noGrp="1"/>
          </p:cNvSpPr>
          <p:nvPr>
            <p:ph type="sldNum" sz="quarter" idx="10"/>
          </p:nvPr>
        </p:nvSpPr>
        <p:spPr/>
        <p:txBody>
          <a:bodyPr/>
          <a:lstStyle/>
          <a:p>
            <a:pPr>
              <a:defRPr/>
            </a:pPr>
            <a:r>
              <a:rPr lang="en-US"/>
              <a:t>Slide C-</a:t>
            </a:r>
            <a:fld id="{745E3A9B-06AF-4A31-8244-A468062417C9}" type="slidenum">
              <a:rPr lang="en-US"/>
              <a:pPr>
                <a:defRPr/>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1855788" y="123825"/>
            <a:ext cx="6858000" cy="1143000"/>
          </a:xfrm>
        </p:spPr>
        <p:txBody>
          <a:bodyPr/>
          <a:lstStyle/>
          <a:p>
            <a:pPr>
              <a:defRPr/>
            </a:pPr>
            <a:r>
              <a:rPr lang="en-US" dirty="0" smtClean="0"/>
              <a:t>Matching Technique to Performance (</a:t>
            </a:r>
            <a:r>
              <a:rPr lang="en-US" cap="none" dirty="0" smtClean="0"/>
              <a:t>cont'd</a:t>
            </a:r>
            <a:r>
              <a:rPr lang="en-US" dirty="0" smtClean="0"/>
              <a:t>)</a:t>
            </a:r>
          </a:p>
        </p:txBody>
      </p:sp>
      <p:sp>
        <p:nvSpPr>
          <p:cNvPr id="67587" name="Rectangle 3"/>
          <p:cNvSpPr>
            <a:spLocks noGrp="1" noChangeArrowheads="1"/>
          </p:cNvSpPr>
          <p:nvPr>
            <p:ph type="body" idx="1"/>
          </p:nvPr>
        </p:nvSpPr>
        <p:spPr>
          <a:xfrm>
            <a:off x="995363" y="1492250"/>
            <a:ext cx="7580601" cy="4114800"/>
          </a:xfrm>
        </p:spPr>
        <p:txBody>
          <a:bodyPr/>
          <a:lstStyle/>
          <a:p>
            <a:pPr marL="457200" indent="-457200">
              <a:spcBef>
                <a:spcPct val="0"/>
              </a:spcBef>
              <a:buFont typeface="Wingdings" pitchFamily="2" charset="2"/>
              <a:buNone/>
              <a:defRPr/>
            </a:pPr>
            <a:r>
              <a:rPr lang="en-US" dirty="0" smtClean="0"/>
              <a:t>Need to ask some questions:</a:t>
            </a:r>
          </a:p>
          <a:p>
            <a:pPr marL="457200" indent="-457200">
              <a:spcBef>
                <a:spcPct val="0"/>
              </a:spcBef>
              <a:defRPr/>
            </a:pPr>
            <a:r>
              <a:rPr lang="en-US" dirty="0" smtClean="0"/>
              <a:t>Is it something the person used to know how to do but no longer does well?</a:t>
            </a:r>
          </a:p>
          <a:p>
            <a:pPr marL="457200" lvl="1" indent="0">
              <a:spcBef>
                <a:spcPct val="0"/>
              </a:spcBef>
              <a:defRPr/>
            </a:pPr>
            <a:r>
              <a:rPr lang="en-US" dirty="0" smtClean="0"/>
              <a:t> If not, formal training.</a:t>
            </a:r>
          </a:p>
          <a:p>
            <a:pPr marL="457200" lvl="1" indent="0">
              <a:spcBef>
                <a:spcPct val="0"/>
              </a:spcBef>
              <a:defRPr/>
            </a:pPr>
            <a:r>
              <a:rPr lang="en-US" dirty="0" smtClean="0"/>
              <a:t> It yes, move on.</a:t>
            </a:r>
          </a:p>
          <a:p>
            <a:pPr marL="457200" indent="-457200">
              <a:spcBef>
                <a:spcPct val="0"/>
              </a:spcBef>
              <a:defRPr/>
            </a:pPr>
            <a:r>
              <a:rPr lang="en-US" dirty="0" smtClean="0"/>
              <a:t>Is the skill used very often?</a:t>
            </a:r>
          </a:p>
          <a:p>
            <a:pPr marL="457200" lvl="1" indent="0">
              <a:spcBef>
                <a:spcPct val="0"/>
              </a:spcBef>
              <a:defRPr/>
            </a:pPr>
            <a:r>
              <a:rPr lang="en-US" dirty="0" smtClean="0"/>
              <a:t> If not, practices/drills.</a:t>
            </a:r>
          </a:p>
          <a:p>
            <a:pPr marL="457200" lvl="1" indent="0">
              <a:spcBef>
                <a:spcPct val="0"/>
              </a:spcBef>
              <a:defRPr/>
            </a:pPr>
            <a:r>
              <a:rPr lang="en-US" dirty="0" smtClean="0"/>
              <a:t> If yes, provide feedback.</a:t>
            </a:r>
          </a:p>
        </p:txBody>
      </p:sp>
      <p:pic>
        <p:nvPicPr>
          <p:cNvPr id="67588" name="Picture 5" descr="CHART 2 02"/>
          <p:cNvPicPr>
            <a:picLocks noChangeAspect="1" noChangeArrowheads="1"/>
          </p:cNvPicPr>
          <p:nvPr/>
        </p:nvPicPr>
        <p:blipFill>
          <a:blip r:embed="rId2" cstate="print"/>
          <a:srcRect/>
          <a:stretch>
            <a:fillRect/>
          </a:stretch>
        </p:blipFill>
        <p:spPr bwMode="auto">
          <a:xfrm>
            <a:off x="6218238" y="4113213"/>
            <a:ext cx="2443162" cy="1831975"/>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pPr>
              <a:defRPr/>
            </a:pPr>
            <a:r>
              <a:rPr lang="en-US"/>
              <a:t>Slide C-</a:t>
            </a:r>
            <a:fld id="{835D0328-71A2-4E3A-826F-3235F39630DC}" type="slidenum">
              <a:rPr lang="en-US"/>
              <a:pPr>
                <a:defRPr/>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3764"/>
        </a:solidFill>
        <a:effectLst/>
      </p:bgPr>
    </p:bg>
    <p:spTree>
      <p:nvGrpSpPr>
        <p:cNvPr id="1" name=""/>
        <p:cNvGrpSpPr/>
        <p:nvPr/>
      </p:nvGrpSpPr>
      <p:grpSpPr>
        <a:xfrm>
          <a:off x="0" y="0"/>
          <a:ext cx="0" cy="0"/>
          <a:chOff x="0" y="0"/>
          <a:chExt cx="0" cy="0"/>
        </a:xfrm>
      </p:grpSpPr>
      <p:graphicFrame>
        <p:nvGraphicFramePr>
          <p:cNvPr id="3074" name="Object 56"/>
          <p:cNvGraphicFramePr>
            <a:graphicFrameLocks noChangeAspect="1"/>
          </p:cNvGraphicFramePr>
          <p:nvPr>
            <p:ph/>
          </p:nvPr>
        </p:nvGraphicFramePr>
        <p:xfrm>
          <a:off x="1504950" y="255588"/>
          <a:ext cx="4868863" cy="6037262"/>
        </p:xfrm>
        <a:graphic>
          <a:graphicData uri="http://schemas.openxmlformats.org/presentationml/2006/ole">
            <p:oleObj spid="_x0000_s3074" name="Visio" r:id="rId3" imgW="7085537" imgH="9787266" progId="">
              <p:embed/>
            </p:oleObj>
          </a:graphicData>
        </a:graphic>
      </p:graphicFrame>
      <p:cxnSp>
        <p:nvCxnSpPr>
          <p:cNvPr id="3076" name="AutoShape 59"/>
          <p:cNvCxnSpPr>
            <a:cxnSpLocks noChangeShapeType="1"/>
          </p:cNvCxnSpPr>
          <p:nvPr/>
        </p:nvCxnSpPr>
        <p:spPr bwMode="auto">
          <a:xfrm>
            <a:off x="6858000" y="1885950"/>
            <a:ext cx="0" cy="3228975"/>
          </a:xfrm>
          <a:prstGeom prst="straightConnector1">
            <a:avLst/>
          </a:prstGeom>
          <a:noFill/>
          <a:ln w="57150">
            <a:solidFill>
              <a:srgbClr val="00FF00"/>
            </a:solidFill>
            <a:round/>
            <a:headEnd type="triangle" w="med" len="med"/>
            <a:tailEnd type="triangle" w="med" len="med"/>
          </a:ln>
        </p:spPr>
      </p:cxnSp>
      <p:sp>
        <p:nvSpPr>
          <p:cNvPr id="3077" name="Text Box 60"/>
          <p:cNvSpPr txBox="1">
            <a:spLocks noChangeArrowheads="1"/>
          </p:cNvSpPr>
          <p:nvPr/>
        </p:nvSpPr>
        <p:spPr bwMode="auto">
          <a:xfrm>
            <a:off x="7134225" y="1590675"/>
            <a:ext cx="466725" cy="3743325"/>
          </a:xfrm>
          <a:prstGeom prst="rect">
            <a:avLst/>
          </a:prstGeom>
          <a:noFill/>
          <a:ln w="9525">
            <a:noFill/>
            <a:miter lim="800000"/>
            <a:headEnd/>
            <a:tailEnd/>
          </a:ln>
        </p:spPr>
        <p:txBody>
          <a:bodyPr>
            <a:spAutoFit/>
          </a:bodyPr>
          <a:lstStyle/>
          <a:p>
            <a:pPr algn="ctr"/>
            <a:r>
              <a:rPr lang="en-US" b="1">
                <a:solidFill>
                  <a:schemeClr val="bg1"/>
                </a:solidFill>
                <a:latin typeface="Arial" charset="0"/>
              </a:rPr>
              <a:t>C</a:t>
            </a:r>
          </a:p>
          <a:p>
            <a:pPr algn="ctr"/>
            <a:r>
              <a:rPr lang="en-US" b="1">
                <a:solidFill>
                  <a:schemeClr val="bg1"/>
                </a:solidFill>
                <a:latin typeface="Arial" charset="0"/>
              </a:rPr>
              <a:t>O</a:t>
            </a:r>
          </a:p>
          <a:p>
            <a:pPr algn="ctr"/>
            <a:r>
              <a:rPr lang="en-US" b="1">
                <a:solidFill>
                  <a:schemeClr val="bg1"/>
                </a:solidFill>
                <a:latin typeface="Arial" charset="0"/>
              </a:rPr>
              <a:t>U</a:t>
            </a:r>
          </a:p>
          <a:p>
            <a:pPr algn="ctr"/>
            <a:r>
              <a:rPr lang="en-US" b="1">
                <a:solidFill>
                  <a:schemeClr val="bg1"/>
                </a:solidFill>
                <a:latin typeface="Arial" charset="0"/>
              </a:rPr>
              <a:t>N</a:t>
            </a:r>
          </a:p>
          <a:p>
            <a:pPr algn="ctr"/>
            <a:r>
              <a:rPr lang="en-US" b="1">
                <a:solidFill>
                  <a:schemeClr val="bg1"/>
                </a:solidFill>
                <a:latin typeface="Arial" charset="0"/>
              </a:rPr>
              <a:t>S</a:t>
            </a:r>
          </a:p>
          <a:p>
            <a:pPr algn="ctr"/>
            <a:r>
              <a:rPr lang="en-US" b="1">
                <a:solidFill>
                  <a:schemeClr val="bg1"/>
                </a:solidFill>
                <a:latin typeface="Arial" charset="0"/>
              </a:rPr>
              <a:t>E</a:t>
            </a:r>
          </a:p>
          <a:p>
            <a:pPr algn="ctr"/>
            <a:r>
              <a:rPr lang="en-US" b="1">
                <a:solidFill>
                  <a:schemeClr val="bg1"/>
                </a:solidFill>
                <a:latin typeface="Arial" charset="0"/>
              </a:rPr>
              <a:t>L</a:t>
            </a:r>
          </a:p>
          <a:p>
            <a:pPr algn="ctr"/>
            <a:r>
              <a:rPr lang="en-US" b="1">
                <a:solidFill>
                  <a:schemeClr val="bg1"/>
                </a:solidFill>
                <a:latin typeface="Arial" charset="0"/>
              </a:rPr>
              <a:t>I</a:t>
            </a:r>
          </a:p>
          <a:p>
            <a:pPr algn="ctr"/>
            <a:r>
              <a:rPr lang="en-US" b="1">
                <a:solidFill>
                  <a:schemeClr val="bg1"/>
                </a:solidFill>
                <a:latin typeface="Arial" charset="0"/>
              </a:rPr>
              <a:t>N</a:t>
            </a:r>
          </a:p>
          <a:p>
            <a:pPr algn="ctr"/>
            <a:r>
              <a:rPr lang="en-US" b="1">
                <a:solidFill>
                  <a:schemeClr val="bg1"/>
                </a:solidFill>
                <a:latin typeface="Arial" charset="0"/>
              </a:rPr>
              <a:t>G</a:t>
            </a:r>
          </a:p>
        </p:txBody>
      </p:sp>
      <p:sp>
        <p:nvSpPr>
          <p:cNvPr id="6" name="Slide Number Placeholder 5"/>
          <p:cNvSpPr>
            <a:spLocks noGrp="1"/>
          </p:cNvSpPr>
          <p:nvPr>
            <p:ph type="sldNum" sz="quarter" idx="10"/>
          </p:nvPr>
        </p:nvSpPr>
        <p:spPr/>
        <p:txBody>
          <a:bodyPr/>
          <a:lstStyle/>
          <a:p>
            <a:pPr>
              <a:defRPr/>
            </a:pPr>
            <a:r>
              <a:rPr lang="en-US"/>
              <a:t>Slide C-</a:t>
            </a:r>
            <a:fld id="{8079C84C-178F-4B81-B369-C4F7D777AA5B}" type="slidenum">
              <a:rPr lang="en-US"/>
              <a:pPr>
                <a:defRPr/>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1841500" y="123825"/>
            <a:ext cx="6858000" cy="1143000"/>
          </a:xfrm>
        </p:spPr>
        <p:txBody>
          <a:bodyPr/>
          <a:lstStyle/>
          <a:p>
            <a:pPr>
              <a:defRPr/>
            </a:pPr>
            <a:r>
              <a:rPr lang="en-US" dirty="0" smtClean="0"/>
              <a:t>Matching Technique to Performance (</a:t>
            </a:r>
            <a:r>
              <a:rPr lang="en-US" cap="none" dirty="0" smtClean="0"/>
              <a:t>cont'd</a:t>
            </a:r>
            <a:r>
              <a:rPr lang="en-US" dirty="0" smtClean="0"/>
              <a:t>)</a:t>
            </a:r>
          </a:p>
        </p:txBody>
      </p:sp>
      <p:sp>
        <p:nvSpPr>
          <p:cNvPr id="68611" name="Rectangle 3"/>
          <p:cNvSpPr>
            <a:spLocks noGrp="1" noChangeArrowheads="1"/>
          </p:cNvSpPr>
          <p:nvPr>
            <p:ph type="body" idx="1"/>
          </p:nvPr>
        </p:nvSpPr>
        <p:spPr>
          <a:xfrm>
            <a:off x="577850" y="1666875"/>
            <a:ext cx="8137525" cy="4114800"/>
          </a:xfrm>
        </p:spPr>
        <p:txBody>
          <a:bodyPr/>
          <a:lstStyle/>
          <a:p>
            <a:pPr marL="457200" indent="-457200">
              <a:spcBef>
                <a:spcPct val="0"/>
              </a:spcBef>
              <a:defRPr/>
            </a:pPr>
            <a:r>
              <a:rPr lang="en-US" dirty="0" smtClean="0"/>
              <a:t>Before counseling process, determine what is contributing to problem.</a:t>
            </a:r>
          </a:p>
          <a:p>
            <a:pPr marL="457200" indent="-457200">
              <a:spcBef>
                <a:spcPct val="0"/>
              </a:spcBef>
              <a:defRPr/>
            </a:pPr>
            <a:r>
              <a:rPr lang="en-US" dirty="0" smtClean="0"/>
              <a:t>Answer all questions on model based on what you can observe.</a:t>
            </a:r>
          </a:p>
          <a:p>
            <a:pPr marL="457200" indent="-457200">
              <a:spcBef>
                <a:spcPct val="0"/>
              </a:spcBef>
              <a:defRPr/>
            </a:pPr>
            <a:r>
              <a:rPr lang="en-US" dirty="0" smtClean="0"/>
              <a:t>Counseling style relies on face-to-face discussion.</a:t>
            </a:r>
          </a:p>
          <a:p>
            <a:pPr marL="457200" indent="-457200">
              <a:spcBef>
                <a:spcPct val="0"/>
              </a:spcBef>
              <a:defRPr/>
            </a:pPr>
            <a:r>
              <a:rPr lang="en-US" dirty="0" smtClean="0"/>
              <a:t>In preparing, leader gathers as many facts as possible.</a:t>
            </a:r>
          </a:p>
          <a:p>
            <a:pPr marL="457200" indent="-457200">
              <a:spcBef>
                <a:spcPct val="0"/>
              </a:spcBef>
              <a:defRPr/>
            </a:pPr>
            <a:r>
              <a:rPr lang="en-US" dirty="0" smtClean="0"/>
              <a:t>During counseling, subordinate adds additional information.</a:t>
            </a:r>
          </a:p>
        </p:txBody>
      </p:sp>
      <p:sp>
        <p:nvSpPr>
          <p:cNvPr id="5" name="Slide Number Placeholder 4"/>
          <p:cNvSpPr>
            <a:spLocks noGrp="1"/>
          </p:cNvSpPr>
          <p:nvPr>
            <p:ph type="sldNum" sz="quarter" idx="10"/>
          </p:nvPr>
        </p:nvSpPr>
        <p:spPr/>
        <p:txBody>
          <a:bodyPr/>
          <a:lstStyle/>
          <a:p>
            <a:pPr>
              <a:defRPr/>
            </a:pPr>
            <a:r>
              <a:rPr lang="en-US"/>
              <a:t>Slide C-</a:t>
            </a:r>
            <a:fld id="{031CE70C-F619-4341-880F-3DF5A3EE22C1}" type="slidenum">
              <a:rPr lang="en-US"/>
              <a:pPr>
                <a:defRPr/>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1828800" y="123825"/>
            <a:ext cx="6858000" cy="1143000"/>
          </a:xfrm>
        </p:spPr>
        <p:txBody>
          <a:bodyPr/>
          <a:lstStyle/>
          <a:p>
            <a:pPr>
              <a:defRPr/>
            </a:pPr>
            <a:r>
              <a:rPr lang="en-US" dirty="0" smtClean="0"/>
              <a:t>Matching Technique to Performance (</a:t>
            </a:r>
            <a:r>
              <a:rPr lang="en-US" cap="none" dirty="0" smtClean="0"/>
              <a:t>cont'd</a:t>
            </a:r>
            <a:r>
              <a:rPr lang="en-US" dirty="0" smtClean="0"/>
              <a:t>)</a:t>
            </a:r>
          </a:p>
        </p:txBody>
      </p:sp>
      <p:sp>
        <p:nvSpPr>
          <p:cNvPr id="69635" name="Rectangle 3"/>
          <p:cNvSpPr>
            <a:spLocks noGrp="1" noChangeArrowheads="1"/>
          </p:cNvSpPr>
          <p:nvPr>
            <p:ph type="body" idx="1"/>
          </p:nvPr>
        </p:nvSpPr>
        <p:spPr>
          <a:xfrm>
            <a:off x="496888" y="1666875"/>
            <a:ext cx="5793076" cy="4114800"/>
          </a:xfrm>
        </p:spPr>
        <p:txBody>
          <a:bodyPr/>
          <a:lstStyle/>
          <a:p>
            <a:pPr marL="457200" indent="-457200">
              <a:spcBef>
                <a:spcPct val="0"/>
              </a:spcBef>
              <a:defRPr/>
            </a:pPr>
            <a:r>
              <a:rPr lang="en-US" dirty="0" smtClean="0"/>
              <a:t>Is good performance punishing?</a:t>
            </a:r>
          </a:p>
          <a:p>
            <a:pPr marL="457200" lvl="1" indent="0">
              <a:spcBef>
                <a:spcPct val="0"/>
              </a:spcBef>
              <a:defRPr/>
            </a:pPr>
            <a:r>
              <a:rPr lang="en-US" dirty="0" smtClean="0"/>
              <a:t> If the subordinate performs well, does it lead to punishment?</a:t>
            </a:r>
          </a:p>
          <a:p>
            <a:pPr marL="457200" lvl="1" indent="0">
              <a:spcBef>
                <a:spcPct val="0"/>
              </a:spcBef>
              <a:defRPr/>
            </a:pPr>
            <a:r>
              <a:rPr lang="en-US" dirty="0" smtClean="0"/>
              <a:t> Example:  If the subordinate writes good reports is this assignment given more often?</a:t>
            </a:r>
          </a:p>
          <a:p>
            <a:pPr marL="457200" lvl="1" indent="0">
              <a:spcBef>
                <a:spcPct val="0"/>
              </a:spcBef>
              <a:defRPr/>
            </a:pPr>
            <a:r>
              <a:rPr lang="en-US" dirty="0" smtClean="0"/>
              <a:t> If this is the case, we need to remove any punishments for good performance.</a:t>
            </a:r>
          </a:p>
        </p:txBody>
      </p:sp>
      <p:pic>
        <p:nvPicPr>
          <p:cNvPr id="69636" name="Picture 4" descr="CHART 2 03"/>
          <p:cNvPicPr>
            <a:picLocks noChangeAspect="1" noChangeArrowheads="1"/>
          </p:cNvPicPr>
          <p:nvPr/>
        </p:nvPicPr>
        <p:blipFill>
          <a:blip r:embed="rId2" cstate="print"/>
          <a:srcRect/>
          <a:stretch>
            <a:fillRect/>
          </a:stretch>
        </p:blipFill>
        <p:spPr bwMode="auto">
          <a:xfrm>
            <a:off x="6215063" y="4113213"/>
            <a:ext cx="2443162" cy="1831975"/>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pPr>
              <a:defRPr/>
            </a:pPr>
            <a:r>
              <a:rPr lang="en-US"/>
              <a:t>Slide C-</a:t>
            </a:r>
            <a:fld id="{9EF156C0-9956-46C2-B581-41811489BD2E}" type="slidenum">
              <a:rPr lang="en-US"/>
              <a:pPr>
                <a:defRPr/>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1855788" y="123825"/>
            <a:ext cx="6858000" cy="1143000"/>
          </a:xfrm>
        </p:spPr>
        <p:txBody>
          <a:bodyPr/>
          <a:lstStyle/>
          <a:p>
            <a:pPr>
              <a:defRPr/>
            </a:pPr>
            <a:r>
              <a:rPr lang="en-US" dirty="0" smtClean="0"/>
              <a:t>Matching Technique to Performance (</a:t>
            </a:r>
            <a:r>
              <a:rPr lang="en-US" cap="none" dirty="0" smtClean="0"/>
              <a:t>cont'd</a:t>
            </a:r>
            <a:r>
              <a:rPr lang="en-US" dirty="0" smtClean="0"/>
              <a:t>)</a:t>
            </a:r>
          </a:p>
        </p:txBody>
      </p:sp>
      <p:sp>
        <p:nvSpPr>
          <p:cNvPr id="70659" name="Rectangle 3"/>
          <p:cNvSpPr>
            <a:spLocks noGrp="1" noChangeArrowheads="1"/>
          </p:cNvSpPr>
          <p:nvPr>
            <p:ph type="body" idx="1"/>
          </p:nvPr>
        </p:nvSpPr>
        <p:spPr>
          <a:xfrm>
            <a:off x="658813" y="1666875"/>
            <a:ext cx="8069551" cy="4114800"/>
          </a:xfrm>
        </p:spPr>
        <p:txBody>
          <a:bodyPr/>
          <a:lstStyle/>
          <a:p>
            <a:pPr marL="457200" indent="-457200">
              <a:spcBef>
                <a:spcPct val="0"/>
              </a:spcBef>
              <a:defRPr/>
            </a:pPr>
            <a:r>
              <a:rPr lang="en-US" dirty="0" smtClean="0"/>
              <a:t>Is nonperformance rewarding?</a:t>
            </a:r>
          </a:p>
          <a:p>
            <a:pPr marL="457200" lvl="1" indent="0">
              <a:spcBef>
                <a:spcPct val="0"/>
              </a:spcBef>
              <a:defRPr/>
            </a:pPr>
            <a:r>
              <a:rPr lang="en-US" dirty="0" smtClean="0"/>
              <a:t> If the subordinate performs poorly, does it lead to a reward of some kind?</a:t>
            </a:r>
          </a:p>
          <a:p>
            <a:pPr marL="457200" lvl="1" indent="0">
              <a:spcBef>
                <a:spcPct val="0"/>
              </a:spcBef>
              <a:defRPr/>
            </a:pPr>
            <a:r>
              <a:rPr lang="en-US" dirty="0" smtClean="0"/>
              <a:t> If this is the case, we need to remove any rewards for poor performance.</a:t>
            </a:r>
          </a:p>
        </p:txBody>
      </p:sp>
      <p:pic>
        <p:nvPicPr>
          <p:cNvPr id="70660" name="Picture 4" descr="CHART 2 04"/>
          <p:cNvPicPr>
            <a:picLocks noChangeAspect="1" noChangeArrowheads="1"/>
          </p:cNvPicPr>
          <p:nvPr/>
        </p:nvPicPr>
        <p:blipFill>
          <a:blip r:embed="rId2" cstate="print"/>
          <a:srcRect/>
          <a:stretch>
            <a:fillRect/>
          </a:stretch>
        </p:blipFill>
        <p:spPr bwMode="auto">
          <a:xfrm>
            <a:off x="6215063" y="4113213"/>
            <a:ext cx="2432050" cy="1824037"/>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pPr>
              <a:defRPr/>
            </a:pPr>
            <a:r>
              <a:rPr lang="en-US"/>
              <a:t>Slide C-</a:t>
            </a:r>
            <a:fld id="{9556163E-83F9-49E1-AD91-CDF612ADDFF5}" type="slidenum">
              <a:rPr lang="en-US"/>
              <a:pPr>
                <a:defRPr/>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1895475" y="123825"/>
            <a:ext cx="6858000" cy="1143000"/>
          </a:xfrm>
        </p:spPr>
        <p:txBody>
          <a:bodyPr/>
          <a:lstStyle/>
          <a:p>
            <a:pPr>
              <a:defRPr/>
            </a:pPr>
            <a:r>
              <a:rPr lang="en-US" dirty="0" smtClean="0"/>
              <a:t>Matching Technique to Performance (</a:t>
            </a:r>
            <a:r>
              <a:rPr lang="en-US" cap="none" dirty="0" smtClean="0"/>
              <a:t>cont'd</a:t>
            </a:r>
            <a:r>
              <a:rPr lang="en-US" dirty="0" smtClean="0"/>
              <a:t>)</a:t>
            </a:r>
          </a:p>
        </p:txBody>
      </p:sp>
      <p:sp>
        <p:nvSpPr>
          <p:cNvPr id="71683" name="Rectangle 3"/>
          <p:cNvSpPr>
            <a:spLocks noGrp="1" noChangeArrowheads="1"/>
          </p:cNvSpPr>
          <p:nvPr>
            <p:ph type="body" idx="1"/>
          </p:nvPr>
        </p:nvSpPr>
        <p:spPr>
          <a:xfrm>
            <a:off x="592138" y="1666875"/>
            <a:ext cx="5332412" cy="4114800"/>
          </a:xfrm>
        </p:spPr>
        <p:txBody>
          <a:bodyPr/>
          <a:lstStyle/>
          <a:p>
            <a:pPr marL="457200" indent="-457200">
              <a:spcBef>
                <a:spcPct val="0"/>
              </a:spcBef>
              <a:defRPr/>
            </a:pPr>
            <a:r>
              <a:rPr lang="en-US" dirty="0" smtClean="0"/>
              <a:t>Does performance matter?</a:t>
            </a:r>
          </a:p>
          <a:p>
            <a:pPr marL="457200" lvl="1" indent="0">
              <a:spcBef>
                <a:spcPct val="0"/>
              </a:spcBef>
              <a:defRPr/>
            </a:pPr>
            <a:r>
              <a:rPr lang="en-US" dirty="0" smtClean="0"/>
              <a:t> Does the individual understand the impact of poor performance?</a:t>
            </a:r>
          </a:p>
          <a:p>
            <a:pPr marL="457200" lvl="1" indent="0">
              <a:spcBef>
                <a:spcPct val="0"/>
              </a:spcBef>
              <a:defRPr/>
            </a:pPr>
            <a:r>
              <a:rPr lang="en-US" dirty="0" smtClean="0"/>
              <a:t> If this is the case, we need to carefully explain how the poor performance is hurting the quality of service, other team members, etc.</a:t>
            </a:r>
          </a:p>
        </p:txBody>
      </p:sp>
      <p:pic>
        <p:nvPicPr>
          <p:cNvPr id="71684" name="Picture 5" descr="CHART 2 05"/>
          <p:cNvPicPr>
            <a:picLocks noChangeAspect="1" noChangeArrowheads="1"/>
          </p:cNvPicPr>
          <p:nvPr/>
        </p:nvPicPr>
        <p:blipFill>
          <a:blip r:embed="rId2" cstate="print"/>
          <a:srcRect/>
          <a:stretch>
            <a:fillRect/>
          </a:stretch>
        </p:blipFill>
        <p:spPr bwMode="auto">
          <a:xfrm>
            <a:off x="6215063" y="4113213"/>
            <a:ext cx="2462212" cy="1846262"/>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pPr>
              <a:defRPr/>
            </a:pPr>
            <a:r>
              <a:rPr lang="en-US"/>
              <a:t>Slide C-</a:t>
            </a:r>
            <a:fld id="{16CA1744-88C0-4382-BC47-285D98D6CC92}" type="slidenum">
              <a:rPr lang="en-US"/>
              <a:pPr>
                <a:defRPr/>
              </a:pPr>
              <a:t>69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3" name="Rectangle 5"/>
          <p:cNvSpPr>
            <a:spLocks noGrp="1" noChangeArrowheads="1"/>
          </p:cNvSpPr>
          <p:nvPr>
            <p:ph type="title"/>
          </p:nvPr>
        </p:nvSpPr>
        <p:spPr>
          <a:xfrm>
            <a:off x="1587500" y="123825"/>
            <a:ext cx="6858000" cy="1143000"/>
          </a:xfrm>
        </p:spPr>
        <p:txBody>
          <a:bodyPr/>
          <a:lstStyle/>
          <a:p>
            <a:pPr>
              <a:defRPr/>
            </a:pPr>
            <a:r>
              <a:rPr lang="en-US" dirty="0" smtClean="0"/>
              <a:t>The Leader as Coach (</a:t>
            </a:r>
            <a:r>
              <a:rPr lang="en-US" cap="none" dirty="0" smtClean="0"/>
              <a:t>cont'd</a:t>
            </a:r>
            <a:r>
              <a:rPr lang="en-US" dirty="0" smtClean="0"/>
              <a:t>)</a:t>
            </a:r>
          </a:p>
        </p:txBody>
      </p:sp>
      <p:sp>
        <p:nvSpPr>
          <p:cNvPr id="11267" name="Rectangle 6"/>
          <p:cNvSpPr>
            <a:spLocks noGrp="1" noChangeArrowheads="1"/>
          </p:cNvSpPr>
          <p:nvPr>
            <p:ph type="body" sz="half" idx="1"/>
          </p:nvPr>
        </p:nvSpPr>
        <p:spPr>
          <a:xfrm>
            <a:off x="550863" y="1411288"/>
            <a:ext cx="4230687" cy="4610100"/>
          </a:xfrm>
        </p:spPr>
        <p:txBody>
          <a:bodyPr/>
          <a:lstStyle/>
          <a:p>
            <a:pPr marL="457200" indent="-457200">
              <a:spcBef>
                <a:spcPct val="0"/>
              </a:spcBef>
              <a:defRPr/>
            </a:pPr>
            <a:r>
              <a:rPr lang="en-US" dirty="0" smtClean="0"/>
              <a:t>Encouraging them to step up to responsibility and continued achievement implies: </a:t>
            </a:r>
          </a:p>
          <a:p>
            <a:pPr marL="457200" lvl="1" indent="0">
              <a:spcBef>
                <a:spcPct val="0"/>
              </a:spcBef>
              <a:defRPr/>
            </a:pPr>
            <a:r>
              <a:rPr lang="en-US" dirty="0" smtClean="0"/>
              <a:t> Demanding the best from everyone </a:t>
            </a:r>
          </a:p>
          <a:p>
            <a:pPr marL="457200" lvl="1" indent="0">
              <a:spcBef>
                <a:spcPct val="0"/>
              </a:spcBef>
              <a:defRPr/>
            </a:pPr>
            <a:r>
              <a:rPr lang="en-US" dirty="0" smtClean="0"/>
              <a:t> Holding people accountable</a:t>
            </a:r>
          </a:p>
          <a:p>
            <a:pPr marL="457200" lvl="1" indent="0">
              <a:spcBef>
                <a:spcPct val="0"/>
              </a:spcBef>
              <a:defRPr/>
            </a:pPr>
            <a:r>
              <a:rPr lang="en-US" dirty="0" smtClean="0"/>
              <a:t> Rewarding accomplishments</a:t>
            </a:r>
          </a:p>
        </p:txBody>
      </p:sp>
      <p:sp>
        <p:nvSpPr>
          <p:cNvPr id="11268" name="Rectangle 7"/>
          <p:cNvSpPr>
            <a:spLocks noGrp="1" noChangeArrowheads="1"/>
          </p:cNvSpPr>
          <p:nvPr>
            <p:ph type="body" sz="half" idx="2"/>
          </p:nvPr>
        </p:nvSpPr>
        <p:spPr>
          <a:xfrm>
            <a:off x="4881563" y="1450975"/>
            <a:ext cx="3833812" cy="4581525"/>
          </a:xfrm>
        </p:spPr>
        <p:txBody>
          <a:bodyPr/>
          <a:lstStyle/>
          <a:p>
            <a:pPr marL="457200" indent="-457200">
              <a:spcBef>
                <a:spcPts val="0"/>
              </a:spcBef>
              <a:defRPr/>
            </a:pPr>
            <a:r>
              <a:rPr lang="en-US" dirty="0" smtClean="0"/>
              <a:t>Treating them as full-scale partners and contributors implies: </a:t>
            </a:r>
          </a:p>
          <a:p>
            <a:pPr marL="457200" lvl="1" indent="0">
              <a:spcBef>
                <a:spcPts val="0"/>
              </a:spcBef>
              <a:defRPr/>
            </a:pPr>
            <a:r>
              <a:rPr lang="en-US" dirty="0" smtClean="0"/>
              <a:t> Mutual trust and respect </a:t>
            </a:r>
          </a:p>
          <a:p>
            <a:pPr marL="457200" lvl="1" indent="0">
              <a:spcBef>
                <a:spcPts val="0"/>
              </a:spcBef>
              <a:defRPr/>
            </a:pPr>
            <a:r>
              <a:rPr lang="en-US" dirty="0" smtClean="0"/>
              <a:t> Willingness to listen </a:t>
            </a:r>
          </a:p>
          <a:p>
            <a:pPr marL="457200" lvl="1" indent="0">
              <a:spcBef>
                <a:spcPts val="0"/>
              </a:spcBef>
              <a:defRPr/>
            </a:pPr>
            <a:r>
              <a:rPr lang="en-US" dirty="0" smtClean="0"/>
              <a:t> Willingness to compromise </a:t>
            </a:r>
          </a:p>
          <a:p>
            <a:pPr marL="914400">
              <a:spcBef>
                <a:spcPts val="0"/>
              </a:spcBef>
              <a:defRPr/>
            </a:pPr>
            <a:endParaRPr lang="en-US" dirty="0" smtClean="0"/>
          </a:p>
        </p:txBody>
      </p:sp>
      <p:sp>
        <p:nvSpPr>
          <p:cNvPr id="7" name="Slide Number Placeholder 6"/>
          <p:cNvSpPr>
            <a:spLocks noGrp="1"/>
          </p:cNvSpPr>
          <p:nvPr>
            <p:ph type="sldNum" sz="quarter" idx="10"/>
          </p:nvPr>
        </p:nvSpPr>
        <p:spPr/>
        <p:txBody>
          <a:bodyPr/>
          <a:lstStyle/>
          <a:p>
            <a:pPr>
              <a:defRPr/>
            </a:pPr>
            <a:r>
              <a:rPr lang="en-US"/>
              <a:t>Slide C-</a:t>
            </a:r>
            <a:fld id="{699EAD63-7D28-437F-BDD0-FD760BC0DD6E}" type="slidenum">
              <a:rPr lang="en-US"/>
              <a:pPr>
                <a:defRPr/>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1816100" y="123825"/>
            <a:ext cx="6858000" cy="1143000"/>
          </a:xfrm>
        </p:spPr>
        <p:txBody>
          <a:bodyPr/>
          <a:lstStyle/>
          <a:p>
            <a:pPr>
              <a:defRPr/>
            </a:pPr>
            <a:r>
              <a:rPr lang="en-US" dirty="0" smtClean="0"/>
              <a:t>Matching Technique to Performance (</a:t>
            </a:r>
            <a:r>
              <a:rPr lang="en-US" cap="none" dirty="0" smtClean="0"/>
              <a:t>cont'd</a:t>
            </a:r>
            <a:r>
              <a:rPr lang="en-US" dirty="0" smtClean="0"/>
              <a:t>)</a:t>
            </a:r>
          </a:p>
        </p:txBody>
      </p:sp>
      <p:sp>
        <p:nvSpPr>
          <p:cNvPr id="72707" name="Rectangle 3"/>
          <p:cNvSpPr>
            <a:spLocks noGrp="1" noChangeArrowheads="1"/>
          </p:cNvSpPr>
          <p:nvPr>
            <p:ph type="body" idx="1"/>
          </p:nvPr>
        </p:nvSpPr>
        <p:spPr>
          <a:xfrm>
            <a:off x="685800" y="1774825"/>
            <a:ext cx="5495925" cy="4114800"/>
          </a:xfrm>
        </p:spPr>
        <p:txBody>
          <a:bodyPr/>
          <a:lstStyle/>
          <a:p>
            <a:pPr marL="457200" indent="-457200">
              <a:spcBef>
                <a:spcPct val="0"/>
              </a:spcBef>
              <a:defRPr/>
            </a:pPr>
            <a:r>
              <a:rPr lang="en-US" dirty="0" smtClean="0"/>
              <a:t>Is good performance rewarded?</a:t>
            </a:r>
          </a:p>
          <a:p>
            <a:pPr marL="457200" lvl="1" indent="0">
              <a:spcBef>
                <a:spcPct val="0"/>
              </a:spcBef>
              <a:defRPr/>
            </a:pPr>
            <a:r>
              <a:rPr lang="en-US" dirty="0" smtClean="0"/>
              <a:t> Does the individual see any reason to perform well?  Is good performance rewarded?</a:t>
            </a:r>
          </a:p>
          <a:p>
            <a:pPr marL="457200" lvl="1" indent="0">
              <a:spcBef>
                <a:spcPct val="0"/>
              </a:spcBef>
              <a:defRPr/>
            </a:pPr>
            <a:r>
              <a:rPr lang="en-US" dirty="0" smtClean="0"/>
              <a:t> If not, start providing meaningful recognition for good performance.</a:t>
            </a:r>
          </a:p>
        </p:txBody>
      </p:sp>
      <p:pic>
        <p:nvPicPr>
          <p:cNvPr id="72708" name="Picture 5" descr="CHART 2 06"/>
          <p:cNvPicPr>
            <a:picLocks noChangeAspect="1" noChangeArrowheads="1"/>
          </p:cNvPicPr>
          <p:nvPr/>
        </p:nvPicPr>
        <p:blipFill>
          <a:blip r:embed="rId2" cstate="print"/>
          <a:srcRect/>
          <a:stretch>
            <a:fillRect/>
          </a:stretch>
        </p:blipFill>
        <p:spPr bwMode="auto">
          <a:xfrm>
            <a:off x="6215063" y="4113213"/>
            <a:ext cx="2463800" cy="1847850"/>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pPr>
              <a:defRPr/>
            </a:pPr>
            <a:r>
              <a:rPr lang="en-US"/>
              <a:t>Slide C-</a:t>
            </a:r>
            <a:fld id="{A8AD21BA-886F-4665-98F3-E6C07C7C587B}" type="slidenum">
              <a:rPr lang="en-US"/>
              <a:pPr>
                <a:defRPr/>
              </a:pPr>
              <a:t>70</a:t>
            </a:fld>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1828800" y="123825"/>
            <a:ext cx="6858000" cy="1143000"/>
          </a:xfrm>
        </p:spPr>
        <p:txBody>
          <a:bodyPr/>
          <a:lstStyle/>
          <a:p>
            <a:pPr>
              <a:defRPr/>
            </a:pPr>
            <a:r>
              <a:rPr lang="en-US" dirty="0" smtClean="0"/>
              <a:t>Matching Technique to Performance (</a:t>
            </a:r>
            <a:r>
              <a:rPr lang="en-US" cap="none" dirty="0" smtClean="0"/>
              <a:t>cont'd</a:t>
            </a:r>
            <a:r>
              <a:rPr lang="en-US" dirty="0" smtClean="0"/>
              <a:t>)</a:t>
            </a:r>
          </a:p>
        </p:txBody>
      </p:sp>
      <p:sp>
        <p:nvSpPr>
          <p:cNvPr id="73731" name="Rectangle 3"/>
          <p:cNvSpPr>
            <a:spLocks noGrp="1" noChangeArrowheads="1"/>
          </p:cNvSpPr>
          <p:nvPr>
            <p:ph type="body" idx="1"/>
          </p:nvPr>
        </p:nvSpPr>
        <p:spPr>
          <a:xfrm>
            <a:off x="577850" y="1504950"/>
            <a:ext cx="5356225" cy="4114800"/>
          </a:xfrm>
        </p:spPr>
        <p:txBody>
          <a:bodyPr/>
          <a:lstStyle/>
          <a:p>
            <a:pPr marL="457200" indent="-457200">
              <a:spcBef>
                <a:spcPct val="0"/>
              </a:spcBef>
              <a:defRPr/>
            </a:pPr>
            <a:r>
              <a:rPr lang="en-US" dirty="0" smtClean="0"/>
              <a:t>Is nonperformance punished?</a:t>
            </a:r>
          </a:p>
          <a:p>
            <a:pPr marL="457200" lvl="1" indent="0">
              <a:spcBef>
                <a:spcPct val="0"/>
              </a:spcBef>
              <a:defRPr/>
            </a:pPr>
            <a:r>
              <a:rPr lang="en-US" dirty="0" smtClean="0"/>
              <a:t> Does the individual see any reason to avoid poor performance?  Are there any punishments in place for continued poor performance?</a:t>
            </a:r>
          </a:p>
          <a:p>
            <a:pPr marL="457200" lvl="1" indent="0">
              <a:spcBef>
                <a:spcPct val="0"/>
              </a:spcBef>
              <a:defRPr/>
            </a:pPr>
            <a:r>
              <a:rPr lang="en-US" dirty="0" smtClean="0"/>
              <a:t> Make sure the individual understands refusing to allow you to help it will lead to formal discipline. </a:t>
            </a:r>
          </a:p>
        </p:txBody>
      </p:sp>
      <p:pic>
        <p:nvPicPr>
          <p:cNvPr id="73732" name="Picture 5" descr="CHART 2 07"/>
          <p:cNvPicPr>
            <a:picLocks noChangeAspect="1" noChangeArrowheads="1"/>
          </p:cNvPicPr>
          <p:nvPr/>
        </p:nvPicPr>
        <p:blipFill>
          <a:blip r:embed="rId2" cstate="print"/>
          <a:srcRect/>
          <a:stretch>
            <a:fillRect/>
          </a:stretch>
        </p:blipFill>
        <p:spPr bwMode="auto">
          <a:xfrm>
            <a:off x="6215063" y="4113213"/>
            <a:ext cx="2454275" cy="1841500"/>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pPr>
              <a:defRPr/>
            </a:pPr>
            <a:r>
              <a:rPr lang="en-US"/>
              <a:t>Slide C-</a:t>
            </a:r>
            <a:fld id="{9BB229DB-0DC5-41E0-9B8E-01D3D987BBD7}" type="slidenum">
              <a:rPr lang="en-US"/>
              <a:pPr>
                <a:defRPr/>
              </a:pPr>
              <a:t>71</a:t>
            </a:fld>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1762125" y="123825"/>
            <a:ext cx="6858000" cy="1143000"/>
          </a:xfrm>
        </p:spPr>
        <p:txBody>
          <a:bodyPr/>
          <a:lstStyle/>
          <a:p>
            <a:pPr>
              <a:defRPr/>
            </a:pPr>
            <a:r>
              <a:rPr lang="en-US" dirty="0" smtClean="0"/>
              <a:t>Matching Technique to Performance (</a:t>
            </a:r>
            <a:r>
              <a:rPr lang="en-US" cap="none" dirty="0" smtClean="0"/>
              <a:t>cont'd</a:t>
            </a:r>
            <a:r>
              <a:rPr lang="en-US" dirty="0" smtClean="0"/>
              <a:t>)</a:t>
            </a:r>
          </a:p>
        </p:txBody>
      </p:sp>
      <p:sp>
        <p:nvSpPr>
          <p:cNvPr id="74755" name="Rectangle 3"/>
          <p:cNvSpPr>
            <a:spLocks noGrp="1" noChangeArrowheads="1"/>
          </p:cNvSpPr>
          <p:nvPr>
            <p:ph type="body" idx="1"/>
          </p:nvPr>
        </p:nvSpPr>
        <p:spPr>
          <a:xfrm>
            <a:off x="577850" y="2286000"/>
            <a:ext cx="8081241" cy="4114800"/>
          </a:xfrm>
        </p:spPr>
        <p:txBody>
          <a:bodyPr/>
          <a:lstStyle/>
          <a:p>
            <a:pPr marL="457200" indent="-457200">
              <a:spcBef>
                <a:spcPct val="0"/>
              </a:spcBef>
              <a:defRPr/>
            </a:pPr>
            <a:r>
              <a:rPr lang="en-US" dirty="0" smtClean="0"/>
              <a:t>Are there obstacles to performing?</a:t>
            </a:r>
          </a:p>
          <a:p>
            <a:pPr marL="457200" lvl="1" indent="0">
              <a:spcBef>
                <a:spcPct val="0"/>
              </a:spcBef>
              <a:defRPr/>
            </a:pPr>
            <a:r>
              <a:rPr lang="en-US" dirty="0" smtClean="0"/>
              <a:t> Are there factors which prevent the individual from performing?</a:t>
            </a:r>
          </a:p>
        </p:txBody>
      </p:sp>
      <p:pic>
        <p:nvPicPr>
          <p:cNvPr id="74756" name="Picture 4" descr="CHART 2 08"/>
          <p:cNvPicPr>
            <a:picLocks noChangeAspect="1" noChangeArrowheads="1"/>
          </p:cNvPicPr>
          <p:nvPr/>
        </p:nvPicPr>
        <p:blipFill>
          <a:blip r:embed="rId2" cstate="print"/>
          <a:srcRect/>
          <a:stretch>
            <a:fillRect/>
          </a:stretch>
        </p:blipFill>
        <p:spPr bwMode="auto">
          <a:xfrm>
            <a:off x="6215063" y="4113213"/>
            <a:ext cx="2460625" cy="1846262"/>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pPr>
              <a:defRPr/>
            </a:pPr>
            <a:r>
              <a:rPr lang="en-US" dirty="0"/>
              <a:t>Slide C-</a:t>
            </a:r>
            <a:fld id="{17195315-B320-4DA3-BED8-459025298845}" type="slidenum">
              <a:rPr lang="en-US"/>
              <a:pPr>
                <a:defRPr/>
              </a:pPr>
              <a:t>72</a:t>
            </a:fld>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163" y="2044700"/>
            <a:ext cx="8201025" cy="3051175"/>
          </a:xfrm>
        </p:spPr>
        <p:txBody>
          <a:bodyPr/>
          <a:lstStyle/>
          <a:p>
            <a:pPr>
              <a:defRPr/>
            </a:pPr>
            <a:r>
              <a:rPr lang="en-US" sz="4000" cap="none" dirty="0" smtClean="0">
                <a:effectLst>
                  <a:outerShdw blurRad="38100" dist="38100" dir="2700000" algn="tl">
                    <a:srgbClr val="000000"/>
                  </a:outerShdw>
                </a:effectLst>
              </a:rPr>
              <a:t>Activity C.3</a:t>
            </a:r>
            <a:br>
              <a:rPr lang="en-US" sz="4000" cap="none" dirty="0" smtClean="0">
                <a:effectLst>
                  <a:outerShdw blurRad="38100" dist="38100" dir="2700000" algn="tl">
                    <a:srgbClr val="000000"/>
                  </a:outerShdw>
                </a:effectLst>
              </a:rPr>
            </a:br>
            <a:r>
              <a:rPr lang="en-US" sz="4000" cap="none" dirty="0" smtClean="0">
                <a:effectLst>
                  <a:outerShdw blurRad="38100" dist="38100" dir="2700000" algn="tl">
                    <a:srgbClr val="000000"/>
                  </a:outerShdw>
                </a:effectLst>
              </a:rPr>
              <a:t>Matching Coaching Techniques to Subordinate Performance</a:t>
            </a:r>
            <a:br>
              <a:rPr lang="en-US" sz="4000" cap="none" dirty="0" smtClean="0">
                <a:effectLst>
                  <a:outerShdw blurRad="38100" dist="38100" dir="2700000" algn="tl">
                    <a:srgbClr val="000000"/>
                  </a:outerShdw>
                </a:effectLst>
              </a:rPr>
            </a:br>
            <a:endParaRPr lang="en-US" sz="4000" cap="none" dirty="0" smtClean="0"/>
          </a:p>
        </p:txBody>
      </p:sp>
      <p:sp>
        <p:nvSpPr>
          <p:cNvPr id="4" name="Slide Number Placeholder 3"/>
          <p:cNvSpPr>
            <a:spLocks noGrp="1"/>
          </p:cNvSpPr>
          <p:nvPr>
            <p:ph type="sldNum" sz="quarter" idx="10"/>
          </p:nvPr>
        </p:nvSpPr>
        <p:spPr/>
        <p:txBody>
          <a:bodyPr/>
          <a:lstStyle/>
          <a:p>
            <a:pPr>
              <a:defRPr/>
            </a:pPr>
            <a:r>
              <a:rPr lang="en-US"/>
              <a:t>Slide C-</a:t>
            </a:r>
            <a:fld id="{71E87B5D-8F94-4E29-A2C6-DC5F082570CA}" type="slidenum">
              <a:rPr lang="en-US"/>
              <a:pPr>
                <a:defRPr/>
              </a:pPr>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1546225" y="123825"/>
            <a:ext cx="6858000" cy="1143000"/>
          </a:xfrm>
        </p:spPr>
        <p:txBody>
          <a:bodyPr/>
          <a:lstStyle/>
          <a:p>
            <a:pPr>
              <a:defRPr/>
            </a:pPr>
            <a:r>
              <a:rPr lang="en-US" sz="4000" dirty="0" smtClean="0"/>
              <a:t>Summary</a:t>
            </a:r>
          </a:p>
        </p:txBody>
      </p:sp>
      <p:sp>
        <p:nvSpPr>
          <p:cNvPr id="76803" name="Rectangle 3"/>
          <p:cNvSpPr>
            <a:spLocks noGrp="1" noChangeArrowheads="1"/>
          </p:cNvSpPr>
          <p:nvPr>
            <p:ph type="body" idx="1"/>
          </p:nvPr>
        </p:nvSpPr>
        <p:spPr>
          <a:xfrm>
            <a:off x="833438" y="1666875"/>
            <a:ext cx="7881937" cy="4114800"/>
          </a:xfrm>
        </p:spPr>
        <p:txBody>
          <a:bodyPr/>
          <a:lstStyle/>
          <a:p>
            <a:pPr marL="457200" indent="-457200">
              <a:spcBef>
                <a:spcPts val="0"/>
              </a:spcBef>
              <a:defRPr/>
            </a:pPr>
            <a:r>
              <a:rPr lang="en-US" sz="3200" dirty="0" smtClean="0"/>
              <a:t>Effective leaders have many of the same characteristics as effective coaches:</a:t>
            </a:r>
          </a:p>
          <a:p>
            <a:pPr marL="457200" lvl="1" indent="0">
              <a:spcBef>
                <a:spcPts val="0"/>
              </a:spcBef>
              <a:defRPr/>
            </a:pPr>
            <a:r>
              <a:rPr lang="en-US" sz="3200" dirty="0" smtClean="0"/>
              <a:t> Vision</a:t>
            </a:r>
          </a:p>
          <a:p>
            <a:pPr marL="457200" lvl="1" indent="0">
              <a:spcBef>
                <a:spcPts val="0"/>
              </a:spcBef>
              <a:defRPr/>
            </a:pPr>
            <a:r>
              <a:rPr lang="en-US" sz="3200" dirty="0" smtClean="0"/>
              <a:t> Self-confidence</a:t>
            </a:r>
          </a:p>
          <a:p>
            <a:pPr marL="457200" lvl="1" indent="0">
              <a:spcBef>
                <a:spcPts val="0"/>
              </a:spcBef>
              <a:defRPr/>
            </a:pPr>
            <a:r>
              <a:rPr lang="en-US" sz="3200" dirty="0" smtClean="0"/>
              <a:t> Humility</a:t>
            </a:r>
          </a:p>
          <a:p>
            <a:pPr marL="457200" lvl="1" indent="0">
              <a:spcBef>
                <a:spcPts val="0"/>
              </a:spcBef>
              <a:defRPr/>
            </a:pPr>
            <a:r>
              <a:rPr lang="en-US" sz="3200" dirty="0" smtClean="0"/>
              <a:t> Confidence in others</a:t>
            </a:r>
          </a:p>
          <a:p>
            <a:pPr marL="457200" lvl="1" indent="0">
              <a:spcBef>
                <a:spcPts val="0"/>
              </a:spcBef>
              <a:defRPr/>
            </a:pPr>
            <a:r>
              <a:rPr lang="en-US" sz="3200" dirty="0" smtClean="0"/>
              <a:t> Flexibility</a:t>
            </a:r>
          </a:p>
          <a:p>
            <a:pPr marL="914400">
              <a:spcBef>
                <a:spcPts val="0"/>
              </a:spcBef>
              <a:buFont typeface="Wingdings" pitchFamily="2" charset="2"/>
              <a:buNone/>
              <a:defRPr/>
            </a:pPr>
            <a:endParaRPr lang="en-US" sz="3200" dirty="0" smtClean="0"/>
          </a:p>
        </p:txBody>
      </p:sp>
      <p:sp>
        <p:nvSpPr>
          <p:cNvPr id="5" name="Slide Number Placeholder 4"/>
          <p:cNvSpPr>
            <a:spLocks noGrp="1"/>
          </p:cNvSpPr>
          <p:nvPr>
            <p:ph type="sldNum" sz="quarter" idx="10"/>
          </p:nvPr>
        </p:nvSpPr>
        <p:spPr/>
        <p:txBody>
          <a:bodyPr/>
          <a:lstStyle/>
          <a:p>
            <a:pPr>
              <a:defRPr/>
            </a:pPr>
            <a:r>
              <a:rPr lang="en-US"/>
              <a:t>Slide C-</a:t>
            </a:r>
            <a:fld id="{AAD42BBA-56DB-49EF-A8EE-553F48B3A6E6}" type="slidenum">
              <a:rPr lang="en-US"/>
              <a:pPr>
                <a:defRPr/>
              </a:pPr>
              <a:t>74</a:t>
            </a:fld>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1816100" y="123825"/>
            <a:ext cx="6858000" cy="1143000"/>
          </a:xfrm>
        </p:spPr>
        <p:txBody>
          <a:bodyPr/>
          <a:lstStyle/>
          <a:p>
            <a:pPr>
              <a:defRPr/>
            </a:pPr>
            <a:r>
              <a:rPr lang="en-US" sz="4000" dirty="0" smtClean="0"/>
              <a:t>summary </a:t>
            </a:r>
            <a:r>
              <a:rPr lang="en-US" sz="4000" cap="none" dirty="0" smtClean="0"/>
              <a:t>(cont'd) </a:t>
            </a:r>
          </a:p>
        </p:txBody>
      </p:sp>
      <p:sp>
        <p:nvSpPr>
          <p:cNvPr id="77827" name="Rectangle 3"/>
          <p:cNvSpPr>
            <a:spLocks noGrp="1" noChangeArrowheads="1"/>
          </p:cNvSpPr>
          <p:nvPr>
            <p:ph type="body" idx="1"/>
          </p:nvPr>
        </p:nvSpPr>
        <p:spPr>
          <a:xfrm>
            <a:off x="820738" y="1666875"/>
            <a:ext cx="7516812" cy="4114800"/>
          </a:xfrm>
        </p:spPr>
        <p:txBody>
          <a:bodyPr/>
          <a:lstStyle/>
          <a:p>
            <a:pPr marL="0" indent="0">
              <a:spcBef>
                <a:spcPct val="0"/>
              </a:spcBef>
              <a:buFont typeface="Wingdings" pitchFamily="2" charset="2"/>
              <a:buNone/>
              <a:defRPr/>
            </a:pPr>
            <a:r>
              <a:rPr lang="en-US" sz="3200" dirty="0" smtClean="0"/>
              <a:t>"Coaching involves praise and recognition (for each individual).  But it also requires helping the individual/team withstand tough times and inevitable setbacks, maintaining momentum and building small successes into a solid track record." </a:t>
            </a:r>
          </a:p>
          <a:p>
            <a:pPr marL="0" indent="0">
              <a:spcBef>
                <a:spcPct val="0"/>
              </a:spcBef>
              <a:buFont typeface="Wingdings" pitchFamily="2" charset="2"/>
              <a:buNone/>
              <a:defRPr/>
            </a:pPr>
            <a:r>
              <a:rPr lang="en-US" sz="3200" dirty="0" smtClean="0"/>
              <a:t>				(Peters and Austin)</a:t>
            </a:r>
          </a:p>
        </p:txBody>
      </p:sp>
      <p:sp>
        <p:nvSpPr>
          <p:cNvPr id="5" name="Slide Number Placeholder 4"/>
          <p:cNvSpPr>
            <a:spLocks noGrp="1"/>
          </p:cNvSpPr>
          <p:nvPr>
            <p:ph type="sldNum" sz="quarter" idx="10"/>
          </p:nvPr>
        </p:nvSpPr>
        <p:spPr/>
        <p:txBody>
          <a:bodyPr/>
          <a:lstStyle/>
          <a:p>
            <a:pPr>
              <a:defRPr/>
            </a:pPr>
            <a:r>
              <a:rPr lang="en-US"/>
              <a:t>Slide C-</a:t>
            </a:r>
            <a:fld id="{DF6A2648-8518-4D98-8E80-C8B0DEDE5F69}" type="slidenum">
              <a:rPr lang="en-US"/>
              <a:pPr>
                <a:defRPr/>
              </a:pPr>
              <a:t>75</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8" name="Rectangle 6"/>
          <p:cNvSpPr>
            <a:spLocks noGrp="1" noChangeArrowheads="1"/>
          </p:cNvSpPr>
          <p:nvPr>
            <p:ph type="title"/>
          </p:nvPr>
        </p:nvSpPr>
        <p:spPr>
          <a:xfrm>
            <a:off x="1774825" y="123825"/>
            <a:ext cx="6858000" cy="1143000"/>
          </a:xfrm>
        </p:spPr>
        <p:txBody>
          <a:bodyPr/>
          <a:lstStyle/>
          <a:p>
            <a:pPr>
              <a:defRPr/>
            </a:pPr>
            <a:r>
              <a:rPr lang="en-US" sz="4000" dirty="0" smtClean="0"/>
              <a:t>The Leader as Coach (</a:t>
            </a:r>
            <a:r>
              <a:rPr lang="en-US" sz="4000" cap="none" dirty="0" smtClean="0"/>
              <a:t>cont'd</a:t>
            </a:r>
            <a:r>
              <a:rPr lang="en-US" sz="4000" dirty="0" smtClean="0"/>
              <a:t>)</a:t>
            </a:r>
          </a:p>
        </p:txBody>
      </p:sp>
      <p:sp>
        <p:nvSpPr>
          <p:cNvPr id="12291" name="Rectangle 7"/>
          <p:cNvSpPr>
            <a:spLocks noGrp="1" noChangeArrowheads="1"/>
          </p:cNvSpPr>
          <p:nvPr>
            <p:ph type="body" idx="1"/>
          </p:nvPr>
        </p:nvSpPr>
        <p:spPr>
          <a:xfrm>
            <a:off x="901700" y="1558925"/>
            <a:ext cx="4451350" cy="4114800"/>
          </a:xfrm>
        </p:spPr>
        <p:txBody>
          <a:bodyPr/>
          <a:lstStyle/>
          <a:p>
            <a:pPr marL="457200" indent="-457200">
              <a:spcBef>
                <a:spcPct val="0"/>
              </a:spcBef>
              <a:defRPr/>
            </a:pPr>
            <a:r>
              <a:rPr lang="en-US" sz="3200" dirty="0" smtClean="0"/>
              <a:t>Characteristics of an effective coach:</a:t>
            </a:r>
          </a:p>
          <a:p>
            <a:pPr marL="457200" lvl="1" indent="0">
              <a:spcBef>
                <a:spcPct val="0"/>
              </a:spcBef>
              <a:defRPr/>
            </a:pPr>
            <a:r>
              <a:rPr lang="en-US" sz="3200" dirty="0" smtClean="0"/>
              <a:t> Vision</a:t>
            </a:r>
          </a:p>
          <a:p>
            <a:pPr marL="457200" lvl="1" indent="0">
              <a:spcBef>
                <a:spcPct val="0"/>
              </a:spcBef>
              <a:defRPr/>
            </a:pPr>
            <a:r>
              <a:rPr lang="en-US" sz="3200" dirty="0" smtClean="0"/>
              <a:t> Self-confidence</a:t>
            </a:r>
          </a:p>
          <a:p>
            <a:pPr marL="457200" lvl="1" indent="0">
              <a:spcBef>
                <a:spcPct val="0"/>
              </a:spcBef>
              <a:defRPr/>
            </a:pPr>
            <a:r>
              <a:rPr lang="en-US" sz="3200" dirty="0" smtClean="0"/>
              <a:t> Humility</a:t>
            </a:r>
          </a:p>
          <a:p>
            <a:pPr marL="457200" lvl="1" indent="0">
              <a:spcBef>
                <a:spcPct val="0"/>
              </a:spcBef>
              <a:defRPr/>
            </a:pPr>
            <a:r>
              <a:rPr lang="en-US" sz="3200" dirty="0" smtClean="0"/>
              <a:t> Confidence in others</a:t>
            </a:r>
          </a:p>
          <a:p>
            <a:pPr marL="457200" lvl="1" indent="0">
              <a:spcBef>
                <a:spcPct val="0"/>
              </a:spcBef>
              <a:defRPr/>
            </a:pPr>
            <a:r>
              <a:rPr lang="en-US" sz="3200" dirty="0" smtClean="0"/>
              <a:t> Flexibility</a:t>
            </a:r>
          </a:p>
        </p:txBody>
      </p:sp>
      <p:sp>
        <p:nvSpPr>
          <p:cNvPr id="6" name="Slide Number Placeholder 5"/>
          <p:cNvSpPr>
            <a:spLocks noGrp="1"/>
          </p:cNvSpPr>
          <p:nvPr>
            <p:ph type="sldNum" sz="quarter" idx="10"/>
          </p:nvPr>
        </p:nvSpPr>
        <p:spPr/>
        <p:txBody>
          <a:bodyPr/>
          <a:lstStyle/>
          <a:p>
            <a:pPr>
              <a:defRPr/>
            </a:pPr>
            <a:r>
              <a:rPr lang="en-US"/>
              <a:t>Slide C-</a:t>
            </a:r>
            <a:fld id="{66462930-4619-4AAF-AB60-320BE324C104}" type="slidenum">
              <a:rPr lang="en-US"/>
              <a:pPr>
                <a:defRPr/>
              </a:pPr>
              <a:t>8</a:t>
            </a:fld>
            <a:endParaRPr lang="en-US" dirty="0"/>
          </a:p>
        </p:txBody>
      </p:sp>
      <p:pic>
        <p:nvPicPr>
          <p:cNvPr id="12294" name="Picture 6"/>
          <p:cNvPicPr>
            <a:picLocks noChangeAspect="1" noChangeArrowheads="1"/>
          </p:cNvPicPr>
          <p:nvPr/>
        </p:nvPicPr>
        <p:blipFill>
          <a:blip r:embed="rId2" cstate="print"/>
          <a:srcRect/>
          <a:stretch>
            <a:fillRect/>
          </a:stretch>
        </p:blipFill>
        <p:spPr bwMode="auto">
          <a:xfrm>
            <a:off x="5552642" y="1829816"/>
            <a:ext cx="2636837" cy="3946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1155700" y="2184400"/>
            <a:ext cx="4922838" cy="4114800"/>
          </a:xfrm>
        </p:spPr>
        <p:txBody>
          <a:bodyPr/>
          <a:lstStyle/>
          <a:p>
            <a:pPr marL="0" indent="0">
              <a:spcBef>
                <a:spcPct val="0"/>
              </a:spcBef>
              <a:buFont typeface="Wingdings" pitchFamily="2" charset="2"/>
              <a:buNone/>
              <a:defRPr/>
            </a:pPr>
            <a:r>
              <a:rPr lang="en-US" sz="3200" dirty="0" smtClean="0">
                <a:latin typeface="+mj-lt"/>
              </a:rPr>
              <a:t>What does vision mean in the context of coaching?</a:t>
            </a:r>
          </a:p>
        </p:txBody>
      </p:sp>
      <p:pic>
        <p:nvPicPr>
          <p:cNvPr id="281603" name="Picture 3" descr="MCj04337970000[1]"/>
          <p:cNvPicPr>
            <a:picLocks noChangeAspect="1" noChangeArrowheads="1"/>
          </p:cNvPicPr>
          <p:nvPr/>
        </p:nvPicPr>
        <p:blipFill>
          <a:blip r:embed="rId2" cstate="print"/>
          <a:srcRect/>
          <a:stretch>
            <a:fillRect/>
          </a:stretch>
        </p:blipFill>
        <p:spPr bwMode="auto">
          <a:xfrm>
            <a:off x="5940425" y="2009775"/>
            <a:ext cx="2286000" cy="2286000"/>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pPr>
              <a:defRPr/>
            </a:pPr>
            <a:r>
              <a:rPr lang="en-US"/>
              <a:t>Slide C-</a:t>
            </a:r>
            <a:fld id="{6EAC5E17-F0F0-4141-8C1F-A05D91CF9E7F}" type="slidenum">
              <a:rPr lang="en-US"/>
              <a:pPr>
                <a:defRPr/>
              </a:pPr>
              <a:t>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81603"/>
                                        </p:tgtEl>
                                        <p:attrNameLst>
                                          <p:attrName>style.visibility</p:attrName>
                                        </p:attrNameLst>
                                      </p:cBhvr>
                                      <p:to>
                                        <p:strVal val="visible"/>
                                      </p:to>
                                    </p:set>
                                    <p:anim calcmode="lin" valueType="num">
                                      <p:cBhvr additive="base">
                                        <p:cTn id="7" dur="500" fill="hold"/>
                                        <p:tgtEl>
                                          <p:spTgt spid="281603"/>
                                        </p:tgtEl>
                                        <p:attrNameLst>
                                          <p:attrName>ppt_x</p:attrName>
                                        </p:attrNameLst>
                                      </p:cBhvr>
                                      <p:tavLst>
                                        <p:tav tm="0">
                                          <p:val>
                                            <p:strVal val="0-#ppt_w/2"/>
                                          </p:val>
                                        </p:tav>
                                        <p:tav tm="100000">
                                          <p:val>
                                            <p:strVal val="#ppt_x"/>
                                          </p:val>
                                        </p:tav>
                                      </p:tavLst>
                                    </p:anim>
                                    <p:anim calcmode="lin" valueType="num">
                                      <p:cBhvr additive="base">
                                        <p:cTn id="8" dur="500" fill="hold"/>
                                        <p:tgtEl>
                                          <p:spTgt spid="281603"/>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500" fill="hold"/>
                                        <p:tgtEl>
                                          <p:spTgt spid="28160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EDC403B6402B4A94AF905BFBE0BED0" ma:contentTypeVersion="4" ma:contentTypeDescription="Create a new document." ma:contentTypeScope="" ma:versionID="89eb6dd4aa3e4d6b7bba1bf1ed42da1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031EEA-E2BB-48E8-9313-F5E2846D79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57E92E1-F567-4CC3-B761-067A39DBA7AA}">
  <ds:schemaRefs>
    <ds:schemaRef ds:uri="http://schemas.microsoft.com/office/2006/metadata/properties"/>
  </ds:schemaRefs>
</ds:datastoreItem>
</file>

<file path=customXml/itemProps3.xml><?xml version="1.0" encoding="utf-8"?>
<ds:datastoreItem xmlns:ds="http://schemas.openxmlformats.org/officeDocument/2006/customXml" ds:itemID="{8E74E499-67B5-4DE6-B961-3AB4F4B103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3003</TotalTime>
  <Words>2791</Words>
  <Application>Microsoft Office PowerPoint</Application>
  <PresentationFormat>On-screen Show (4:3)</PresentationFormat>
  <Paragraphs>463</Paragraphs>
  <Slides>75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77" baseType="lpstr">
      <vt:lpstr>Default Design</vt:lpstr>
      <vt:lpstr>Visio</vt:lpstr>
      <vt:lpstr>LEADERSHIP III FOR FIRE AND EMS:  STRATEGIES FOR  SUPERVISORY SUCCESS</vt:lpstr>
      <vt:lpstr>OBJECTIVES</vt:lpstr>
      <vt:lpstr>OVERVIEW</vt:lpstr>
      <vt:lpstr>Activity C.1 Characteristics of Effective  Coaches </vt:lpstr>
      <vt:lpstr>The Leader as Coach</vt:lpstr>
      <vt:lpstr>The Leader as Coach (cont'd)</vt:lpstr>
      <vt:lpstr>The Leader as Coach (cont'd)</vt:lpstr>
      <vt:lpstr>The Leader as Coach (cont'd)</vt:lpstr>
      <vt:lpstr>Slide 9</vt:lpstr>
      <vt:lpstr>Vision</vt:lpstr>
      <vt:lpstr>Slide 11</vt:lpstr>
      <vt:lpstr>Vision (cont'd)</vt:lpstr>
      <vt:lpstr>Vision (cont'd)</vt:lpstr>
      <vt:lpstr>Slide 14</vt:lpstr>
      <vt:lpstr>Slide 15</vt:lpstr>
      <vt:lpstr>Vision (cont'd)</vt:lpstr>
      <vt:lpstr>Vision (cont'd)</vt:lpstr>
      <vt:lpstr>Vision (cont'd)</vt:lpstr>
      <vt:lpstr>Vision (cont'd)</vt:lpstr>
      <vt:lpstr>Activity C.2 Recognizing Trends </vt:lpstr>
      <vt:lpstr>Slide 21</vt:lpstr>
      <vt:lpstr>Self-Confidence and Humility</vt:lpstr>
      <vt:lpstr>Self-Confidence and Humility (cont'd)</vt:lpstr>
      <vt:lpstr>Self-Confidence and Humility (cont'd)</vt:lpstr>
      <vt:lpstr>Self-Confidence and Humility (cont'd)</vt:lpstr>
      <vt:lpstr>Self-Confidence and Humility (cont'd)</vt:lpstr>
      <vt:lpstr>Self-Confidence and Humility (cont'd)</vt:lpstr>
      <vt:lpstr>"I never criticize a player until he's convinced of my unconditional confidence in his ability."  - Coach John Robinson, L.A. Rams</vt:lpstr>
      <vt:lpstr>"Indiana basketball coach, Bobby Knight, rants and raves--and wins. San Francisco Forty-Niner coach, Bill Walsh, is so cool and collected he's known as 'The Professor' – and wins.  Despite different styles, both exhibit compassion, empathy, and a belief in the ability of each team member."</vt:lpstr>
      <vt:lpstr>Slide 30</vt:lpstr>
      <vt:lpstr>Confidence in Others (cont'd)</vt:lpstr>
      <vt:lpstr>The Pygmalion Effect</vt:lpstr>
      <vt:lpstr>"You see … apart from the things one can pick up, the difference between a lady and a flower girl is not how she behaves, but how she is treated. "</vt:lpstr>
      <vt:lpstr>Slide 34</vt:lpstr>
      <vt:lpstr>Slide 35</vt:lpstr>
      <vt:lpstr>Slide 36</vt:lpstr>
      <vt:lpstr>Slide 37</vt:lpstr>
      <vt:lpstr>Confidence in Others (cont'd) </vt:lpstr>
      <vt:lpstr>Confidence in Others (cont'd)</vt:lpstr>
      <vt:lpstr>Confidence in Others (cont'd)</vt:lpstr>
      <vt:lpstr>Flexibility</vt:lpstr>
      <vt:lpstr>Flexibility (cont'd)</vt:lpstr>
      <vt:lpstr>Flexibility (cont'd)</vt:lpstr>
      <vt:lpstr>Training</vt:lpstr>
      <vt:lpstr>Training (cont'd)</vt:lpstr>
      <vt:lpstr>Counseling</vt:lpstr>
      <vt:lpstr>Counseling (cont'd)</vt:lpstr>
      <vt:lpstr>Challenging</vt:lpstr>
      <vt:lpstr>Slide 49</vt:lpstr>
      <vt:lpstr>Challenging (cont'd)</vt:lpstr>
      <vt:lpstr>Mentoring</vt:lpstr>
      <vt:lpstr>Mentoring (cont'd)</vt:lpstr>
      <vt:lpstr>Matching Technique to Performance</vt:lpstr>
      <vt:lpstr>COACHING ANALYSIS MODEL #1</vt:lpstr>
      <vt:lpstr>Matching Technique to Performance (cont'd)</vt:lpstr>
      <vt:lpstr>Matching Technique to Performance (cont'd)</vt:lpstr>
      <vt:lpstr>Matching Technique to Performance (cont'd)</vt:lpstr>
      <vt:lpstr>Matching Technique to Performance (cont'd)</vt:lpstr>
      <vt:lpstr>Matching Technique to Performance (cont'd)</vt:lpstr>
      <vt:lpstr>Matching Technique to Performance (cont'd)</vt:lpstr>
      <vt:lpstr>Matching Technique to Performance (cont'd)</vt:lpstr>
      <vt:lpstr>COACHING ANALYSIS  MODEL #2</vt:lpstr>
      <vt:lpstr>Slide 63</vt:lpstr>
      <vt:lpstr>Matching Technique to Performance (cont'd)</vt:lpstr>
      <vt:lpstr>Slide 65</vt:lpstr>
      <vt:lpstr>Matching Technique to Performance (cont'd)</vt:lpstr>
      <vt:lpstr>Matching Technique to Performance (cont'd)</vt:lpstr>
      <vt:lpstr>Matching Technique to Performance (cont'd)</vt:lpstr>
      <vt:lpstr>Matching Technique to Performance (cont'd)</vt:lpstr>
      <vt:lpstr>Matching Technique to Performance (cont'd)</vt:lpstr>
      <vt:lpstr>Matching Technique to Performance (cont'd)</vt:lpstr>
      <vt:lpstr>Matching Technique to Performance (cont'd)</vt:lpstr>
      <vt:lpstr>Activity C.3 Matching Coaching Techniques to Subordinate Performance </vt:lpstr>
      <vt:lpstr>Summary</vt:lpstr>
      <vt:lpstr>summary (cont'd) </vt:lpstr>
    </vt:vector>
  </TitlesOfParts>
  <Company>NETC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OBJECTIVES</dc:title>
  <dc:creator>Kathleen Marie McRorie</dc:creator>
  <cp:lastModifiedBy>jvanover</cp:lastModifiedBy>
  <cp:revision>163</cp:revision>
  <cp:lastPrinted>1998-08-24T18:40:58Z</cp:lastPrinted>
  <dcterms:created xsi:type="dcterms:W3CDTF">1998-08-24T14:05:34Z</dcterms:created>
  <dcterms:modified xsi:type="dcterms:W3CDTF">2010-06-25T19:54:08Z</dcterms:modified>
</cp:coreProperties>
</file>